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674" r:id="rId3"/>
    <p:sldMasterId id="2147483687" r:id="rId4"/>
  </p:sldMasterIdLst>
  <p:notesMasterIdLst>
    <p:notesMasterId r:id="rId30"/>
  </p:notesMasterIdLst>
  <p:handoutMasterIdLst>
    <p:handoutMasterId r:id="rId31"/>
  </p:handoutMasterIdLst>
  <p:sldIdLst>
    <p:sldId id="346" r:id="rId5"/>
    <p:sldId id="312" r:id="rId6"/>
    <p:sldId id="337" r:id="rId7"/>
    <p:sldId id="338" r:id="rId8"/>
    <p:sldId id="336" r:id="rId9"/>
    <p:sldId id="314" r:id="rId10"/>
    <p:sldId id="315" r:id="rId11"/>
    <p:sldId id="316" r:id="rId12"/>
    <p:sldId id="339" r:id="rId13"/>
    <p:sldId id="317" r:id="rId14"/>
    <p:sldId id="318" r:id="rId15"/>
    <p:sldId id="329" r:id="rId16"/>
    <p:sldId id="330" r:id="rId17"/>
    <p:sldId id="334" r:id="rId18"/>
    <p:sldId id="319" r:id="rId19"/>
    <p:sldId id="320" r:id="rId20"/>
    <p:sldId id="321" r:id="rId21"/>
    <p:sldId id="322" r:id="rId22"/>
    <p:sldId id="326" r:id="rId23"/>
    <p:sldId id="340" r:id="rId24"/>
    <p:sldId id="341" r:id="rId25"/>
    <p:sldId id="342" r:id="rId26"/>
    <p:sldId id="343" r:id="rId27"/>
    <p:sldId id="344" r:id="rId28"/>
    <p:sldId id="345" r:id="rId29"/>
  </p:sldIdLst>
  <p:sldSz cx="9144000" cy="6858000" type="screen4x3"/>
  <p:notesSz cx="6858000" cy="9144000"/>
  <p:defaultTextStyle>
    <a:defPPr>
      <a:defRPr lang="ar-SA"/>
    </a:defPPr>
    <a:lvl1pPr algn="r" rtl="1"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00"/>
    <a:srgbClr val="99FFCC"/>
    <a:srgbClr val="FFCC99"/>
    <a:srgbClr val="66FF33"/>
    <a:srgbClr val="FFFF99"/>
    <a:srgbClr val="FF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213" autoAdjust="0"/>
    <p:restoredTop sz="94671" autoAdjust="0"/>
  </p:normalViewPr>
  <p:slideViewPr>
    <p:cSldViewPr>
      <p:cViewPr>
        <p:scale>
          <a:sx n="70" d="100"/>
          <a:sy n="70" d="100"/>
        </p:scale>
        <p:origin x="-1152" y="-90"/>
      </p:cViewPr>
      <p:guideLst>
        <p:guide orient="horz" pos="2160"/>
        <p:guide pos="2880"/>
      </p:guideLst>
    </p:cSldViewPr>
  </p:slideViewPr>
  <p:outlineViewPr>
    <p:cViewPr>
      <p:scale>
        <a:sx n="33" d="100"/>
        <a:sy n="33" d="100"/>
      </p:scale>
      <p:origin x="0" y="5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fld id="{DC56C5E9-D90F-449A-B085-438F599C4B6B}" type="slidenum">
              <a:rPr lang="ar-SA"/>
              <a:pPr>
                <a:defRPr/>
              </a:pPr>
              <a:t>‹#›</a:t>
            </a:fld>
            <a:endParaRPr lang="en-US"/>
          </a:p>
        </p:txBody>
      </p:sp>
    </p:spTree>
    <p:extLst>
      <p:ext uri="{BB962C8B-B14F-4D97-AF65-F5344CB8AC3E}">
        <p14:creationId xmlns:p14="http://schemas.microsoft.com/office/powerpoint/2010/main" val="71296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20486"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Times New Roman" pitchFamily="18" charset="0"/>
              </a:defRPr>
            </a:lvl1pPr>
          </a:lstStyle>
          <a:p>
            <a:pPr>
              <a:defRPr/>
            </a:pPr>
            <a:fld id="{C16EE591-EF87-4639-831B-AC14ADC16FF9}" type="slidenum">
              <a:rPr lang="ar-SA"/>
              <a:pPr>
                <a:defRPr/>
              </a:pPr>
              <a:t>‹#›</a:t>
            </a:fld>
            <a:endParaRPr lang="en-US"/>
          </a:p>
        </p:txBody>
      </p:sp>
    </p:spTree>
    <p:extLst>
      <p:ext uri="{BB962C8B-B14F-4D97-AF65-F5344CB8AC3E}">
        <p14:creationId xmlns:p14="http://schemas.microsoft.com/office/powerpoint/2010/main" val="340593307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smtClean="0"/>
              <a:pPr>
                <a:defRPr/>
              </a:pPr>
              <a:t>10</a:t>
            </a:fld>
            <a:endParaRPr lang="en-US"/>
          </a:p>
        </p:txBody>
      </p:sp>
    </p:spTree>
    <p:extLst>
      <p:ext uri="{BB962C8B-B14F-4D97-AF65-F5344CB8AC3E}">
        <p14:creationId xmlns:p14="http://schemas.microsoft.com/office/powerpoint/2010/main" val="138070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3807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3807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38070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38070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38070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38070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C16EE591-EF87-4639-831B-AC14ADC16FF9}" type="slidenum">
              <a:rPr lang="ar-SA" smtClean="0"/>
              <a:pPr>
                <a:defRPr/>
              </a:pPr>
              <a:t>25</a:t>
            </a:fld>
            <a:endParaRPr lang="en-US"/>
          </a:p>
        </p:txBody>
      </p:sp>
    </p:spTree>
    <p:extLst>
      <p:ext uri="{BB962C8B-B14F-4D97-AF65-F5344CB8AC3E}">
        <p14:creationId xmlns:p14="http://schemas.microsoft.com/office/powerpoint/2010/main" val="76242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F0E4899-843E-4D43-9A71-EF493C15CB1A}" type="datetime1">
              <a:rPr lang="en-US"/>
              <a:pPr>
                <a:defRPr/>
              </a:pPr>
              <a:t>11/22/2020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E9762-ECA3-4015-821F-ED72163C6C50}" type="slidenum">
              <a:rPr lang="ar-SA"/>
              <a:pPr>
                <a:defRPr/>
              </a:pPr>
              <a:t>‹#›</a:t>
            </a:fld>
            <a:endParaRPr lang="en-US"/>
          </a:p>
        </p:txBody>
      </p:sp>
    </p:spTree>
    <p:extLst>
      <p:ext uri="{BB962C8B-B14F-4D97-AF65-F5344CB8AC3E}">
        <p14:creationId xmlns:p14="http://schemas.microsoft.com/office/powerpoint/2010/main" val="81384581"/>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701DBA-CA98-45F6-8DEB-2F889CD1E5DF}" type="datetime1">
              <a:rPr lang="en-US"/>
              <a:pPr>
                <a:defRPr/>
              </a:pPr>
              <a:t>11/22/2020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95C1F-B31A-4BFD-9519-EF2BD2374941}" type="slidenum">
              <a:rPr lang="ar-SA"/>
              <a:pPr>
                <a:defRPr/>
              </a:pPr>
              <a:t>‹#›</a:t>
            </a:fld>
            <a:endParaRPr lang="en-US"/>
          </a:p>
        </p:txBody>
      </p:sp>
    </p:spTree>
    <p:extLst>
      <p:ext uri="{BB962C8B-B14F-4D97-AF65-F5344CB8AC3E}">
        <p14:creationId xmlns:p14="http://schemas.microsoft.com/office/powerpoint/2010/main" val="2089519811"/>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BE81486-CFDE-455C-8E91-F6BCA97C7BAF}" type="datetime1">
              <a:rPr lang="en-US"/>
              <a:pPr>
                <a:defRPr/>
              </a:pPr>
              <a:t>11/22/2020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39534-4EE5-4F1D-AA61-EFAB0CC42793}" type="slidenum">
              <a:rPr lang="ar-SA"/>
              <a:pPr>
                <a:defRPr/>
              </a:pPr>
              <a:t>‹#›</a:t>
            </a:fld>
            <a:endParaRPr lang="en-US"/>
          </a:p>
        </p:txBody>
      </p:sp>
    </p:spTree>
    <p:extLst>
      <p:ext uri="{BB962C8B-B14F-4D97-AF65-F5344CB8AC3E}">
        <p14:creationId xmlns:p14="http://schemas.microsoft.com/office/powerpoint/2010/main" val="50988796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63983A1-A444-4728-84C7-9AD79B978125}" type="datetime1">
              <a:rPr lang="en-US"/>
              <a:pPr>
                <a:defRPr/>
              </a:pPr>
              <a:t>11/22/2020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976902-37DC-4223-A041-1773542078DB}" type="slidenum">
              <a:rPr lang="ar-SA"/>
              <a:pPr>
                <a:defRPr/>
              </a:pPr>
              <a:t>‹#›</a:t>
            </a:fld>
            <a:endParaRPr lang="en-US"/>
          </a:p>
        </p:txBody>
      </p:sp>
    </p:spTree>
    <p:extLst>
      <p:ext uri="{BB962C8B-B14F-4D97-AF65-F5344CB8AC3E}">
        <p14:creationId xmlns:p14="http://schemas.microsoft.com/office/powerpoint/2010/main" val="2305558329"/>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sz="quarter"/>
          </p:nvPr>
        </p:nvSpPr>
        <p:spPr>
          <a:xfrm>
            <a:off x="685800" y="1676400"/>
            <a:ext cx="7772400" cy="1828800"/>
          </a:xfrm>
        </p:spPr>
        <p:txBody>
          <a:bodyPr/>
          <a:lstStyle>
            <a:lvl1pPr>
              <a:defRPr/>
            </a:lvl1pPr>
          </a:lstStyle>
          <a:p>
            <a:r>
              <a:rPr lang="ar-EG"/>
              <a:t>انقر لتحرير نمط العنوان الرئيسي</a:t>
            </a:r>
            <a:endParaRPr lang="en-US"/>
          </a:p>
        </p:txBody>
      </p:sp>
      <p:sp>
        <p:nvSpPr>
          <p:cNvPr id="1484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ar-EG"/>
              <a:t>انقر لتحرير نمط العنوان الثانوي الرئيسي</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6E8A7-1345-45EB-8D67-862F311970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3460851"/>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F310E-5933-4640-94C3-8F5C6744FF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706709"/>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3F76F0-5123-41A3-96D0-D20084E1DF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9084320"/>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4659CC-3B35-4EAA-BA53-0A4E2BA846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5641422"/>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B36F2E-6A95-4EA8-A096-FAE7DFA296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4492702"/>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599D5-B88B-4D81-8FD8-0AABBA1F3C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5515947"/>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D63984-42AB-4480-9833-D82F974CD7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61380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0926C04-8440-4CF4-8678-26E913A5B379}" type="datetime1">
              <a:rPr lang="en-US"/>
              <a:pPr>
                <a:defRPr/>
              </a:pPr>
              <a:t>11/22/2020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341D2-20B4-4626-A3BF-52239BF6085C}" type="slidenum">
              <a:rPr lang="ar-SA"/>
              <a:pPr>
                <a:defRPr/>
              </a:pPr>
              <a:t>‹#›</a:t>
            </a:fld>
            <a:endParaRPr lang="en-US"/>
          </a:p>
        </p:txBody>
      </p:sp>
    </p:spTree>
    <p:extLst>
      <p:ext uri="{BB962C8B-B14F-4D97-AF65-F5344CB8AC3E}">
        <p14:creationId xmlns:p14="http://schemas.microsoft.com/office/powerpoint/2010/main" val="362081496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F46242-CE78-452D-9445-663AE1DC3E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53261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267EB-0452-443B-9FBF-3FCECA4BF0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303081"/>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AE2E2-2414-497E-882D-EA82C5E280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457682"/>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3689A6-913F-48D3-A4CE-414B2D9A63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0784920"/>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BD3B61-D3E1-420B-A5E5-1B01E568ED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7783891"/>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sz="quarter"/>
          </p:nvPr>
        </p:nvSpPr>
        <p:spPr>
          <a:xfrm>
            <a:off x="685800" y="1676400"/>
            <a:ext cx="7772400" cy="1828800"/>
          </a:xfrm>
        </p:spPr>
        <p:txBody>
          <a:bodyPr/>
          <a:lstStyle>
            <a:lvl1pPr>
              <a:defRPr/>
            </a:lvl1pPr>
          </a:lstStyle>
          <a:p>
            <a:r>
              <a:rPr lang="ar-EG"/>
              <a:t>انقر لتحرير نمط العنوان الرئيسي</a:t>
            </a:r>
            <a:endParaRPr lang="en-US"/>
          </a:p>
        </p:txBody>
      </p:sp>
      <p:sp>
        <p:nvSpPr>
          <p:cNvPr id="1484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ar-EG"/>
              <a:t>انقر لتحرير نمط العنوان الثانوي الرئيسي</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6E8A7-1345-45EB-8D67-862F311970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6903959"/>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F310E-5933-4640-94C3-8F5C6744FF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6036518"/>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3F76F0-5123-41A3-96D0-D20084E1DF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1471538"/>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4659CC-3B35-4EAA-BA53-0A4E2BA846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5398416"/>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B36F2E-6A95-4EA8-A096-FAE7DFA296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656094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F8BD7CA-4322-4767-8F2A-C9E174C316F5}" type="datetime1">
              <a:rPr lang="en-US"/>
              <a:pPr>
                <a:defRPr/>
              </a:pPr>
              <a:t>11/22/2020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AA723-6932-4516-BED4-3254375E1D4C}" type="slidenum">
              <a:rPr lang="ar-SA"/>
              <a:pPr>
                <a:defRPr/>
              </a:pPr>
              <a:t>‹#›</a:t>
            </a:fld>
            <a:endParaRPr lang="en-US"/>
          </a:p>
        </p:txBody>
      </p:sp>
    </p:spTree>
    <p:extLst>
      <p:ext uri="{BB962C8B-B14F-4D97-AF65-F5344CB8AC3E}">
        <p14:creationId xmlns:p14="http://schemas.microsoft.com/office/powerpoint/2010/main" val="2491939404"/>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599D5-B88B-4D81-8FD8-0AABBA1F3C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3889450"/>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D63984-42AB-4480-9833-D82F974CD7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6910473"/>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F46242-CE78-452D-9445-663AE1DC3E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7621655"/>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267EB-0452-443B-9FBF-3FCECA4BF0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368028"/>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AE2E2-2414-497E-882D-EA82C5E280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607526"/>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3689A6-913F-48D3-A4CE-414B2D9A63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964401"/>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BD3B61-D3E1-420B-A5E5-1B01E568ED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0567030"/>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sz="quarter"/>
          </p:nvPr>
        </p:nvSpPr>
        <p:spPr>
          <a:xfrm>
            <a:off x="685800" y="1676400"/>
            <a:ext cx="7772400" cy="1828800"/>
          </a:xfrm>
        </p:spPr>
        <p:txBody>
          <a:bodyPr/>
          <a:lstStyle>
            <a:lvl1pPr>
              <a:defRPr/>
            </a:lvl1pPr>
          </a:lstStyle>
          <a:p>
            <a:r>
              <a:rPr lang="ar-EG"/>
              <a:t>انقر لتحرير نمط العنوان الرئيسي</a:t>
            </a:r>
            <a:endParaRPr lang="en-US"/>
          </a:p>
        </p:txBody>
      </p:sp>
      <p:sp>
        <p:nvSpPr>
          <p:cNvPr id="1484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ar-EG"/>
              <a:t>انقر لتحرير نمط العنوان الثانوي الرئيسي</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6E8A7-1345-45EB-8D67-862F311970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6903959"/>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F310E-5933-4640-94C3-8F5C6744FF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6036518"/>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3F76F0-5123-41A3-96D0-D20084E1DF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147153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429EB5A-77CB-462E-81F5-329FE7A3E836}" type="datetime1">
              <a:rPr lang="en-US"/>
              <a:pPr>
                <a:defRPr/>
              </a:pPr>
              <a:t>11/22/2020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335542-C817-4984-90DD-8796988FF18F}" type="slidenum">
              <a:rPr lang="ar-SA"/>
              <a:pPr>
                <a:defRPr/>
              </a:pPr>
              <a:t>‹#›</a:t>
            </a:fld>
            <a:endParaRPr lang="en-US"/>
          </a:p>
        </p:txBody>
      </p:sp>
    </p:spTree>
    <p:extLst>
      <p:ext uri="{BB962C8B-B14F-4D97-AF65-F5344CB8AC3E}">
        <p14:creationId xmlns:p14="http://schemas.microsoft.com/office/powerpoint/2010/main" val="3197744881"/>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4659CC-3B35-4EAA-BA53-0A4E2BA846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5398416"/>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B36F2E-6A95-4EA8-A096-FAE7DFA296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6560941"/>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599D5-B88B-4D81-8FD8-0AABBA1F3C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3889450"/>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D63984-42AB-4480-9833-D82F974CD7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6910473"/>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F46242-CE78-452D-9445-663AE1DC3E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7621655"/>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267EB-0452-443B-9FBF-3FCECA4BF0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368028"/>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AE2E2-2414-497E-882D-EA82C5E280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607526"/>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3689A6-913F-48D3-A4CE-414B2D9A63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964401"/>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BD3B61-D3E1-420B-A5E5-1B01E568ED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0567030"/>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34DC06E-9A2C-4387-9201-BD06F86BAD1C}" type="datetime1">
              <a:rPr lang="en-US"/>
              <a:pPr>
                <a:defRPr/>
              </a:pPr>
              <a:t>11/22/2020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9DA6BE-1CB9-426A-B804-1B2EF66977D9}" type="slidenum">
              <a:rPr lang="ar-SA"/>
              <a:pPr>
                <a:defRPr/>
              </a:pPr>
              <a:t>‹#›</a:t>
            </a:fld>
            <a:endParaRPr lang="en-US"/>
          </a:p>
        </p:txBody>
      </p:sp>
    </p:spTree>
    <p:extLst>
      <p:ext uri="{BB962C8B-B14F-4D97-AF65-F5344CB8AC3E}">
        <p14:creationId xmlns:p14="http://schemas.microsoft.com/office/powerpoint/2010/main" val="228701889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CC35FB-35F8-42C8-8111-E1C8FAC27F44}" type="datetime1">
              <a:rPr lang="en-US"/>
              <a:pPr>
                <a:defRPr/>
              </a:pPr>
              <a:t>11/22/2020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1AB7CF-2AC4-4009-8FB5-3691385C87A9}" type="slidenum">
              <a:rPr lang="ar-SA"/>
              <a:pPr>
                <a:defRPr/>
              </a:pPr>
              <a:t>‹#›</a:t>
            </a:fld>
            <a:endParaRPr lang="en-US"/>
          </a:p>
        </p:txBody>
      </p:sp>
    </p:spTree>
    <p:extLst>
      <p:ext uri="{BB962C8B-B14F-4D97-AF65-F5344CB8AC3E}">
        <p14:creationId xmlns:p14="http://schemas.microsoft.com/office/powerpoint/2010/main" val="73863694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B09423-57D0-4271-813E-7757EECC9B44}" type="datetime1">
              <a:rPr lang="en-US"/>
              <a:pPr>
                <a:defRPr/>
              </a:pPr>
              <a:t>11/22/2020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A93952-B309-409B-BB09-C8B8F53ED8BB}" type="slidenum">
              <a:rPr lang="ar-SA"/>
              <a:pPr>
                <a:defRPr/>
              </a:pPr>
              <a:t>‹#›</a:t>
            </a:fld>
            <a:endParaRPr lang="en-US"/>
          </a:p>
        </p:txBody>
      </p:sp>
    </p:spTree>
    <p:extLst>
      <p:ext uri="{BB962C8B-B14F-4D97-AF65-F5344CB8AC3E}">
        <p14:creationId xmlns:p14="http://schemas.microsoft.com/office/powerpoint/2010/main" val="165493524"/>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7DFF52-619D-4C25-96C7-41B00E6F2AB8}" type="datetime1">
              <a:rPr lang="en-US"/>
              <a:pPr>
                <a:defRPr/>
              </a:pPr>
              <a:t>11/22/2020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F5D6C-64EB-41CE-9DB9-FCB00FF7D90D}" type="slidenum">
              <a:rPr lang="ar-SA"/>
              <a:pPr>
                <a:defRPr/>
              </a:pPr>
              <a:t>‹#›</a:t>
            </a:fld>
            <a:endParaRPr lang="en-US"/>
          </a:p>
        </p:txBody>
      </p:sp>
    </p:spTree>
    <p:extLst>
      <p:ext uri="{BB962C8B-B14F-4D97-AF65-F5344CB8AC3E}">
        <p14:creationId xmlns:p14="http://schemas.microsoft.com/office/powerpoint/2010/main" val="205376973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4760162-23AA-4AFB-BEF0-199D6ABC6DC1}" type="datetime1">
              <a:rPr lang="en-US"/>
              <a:pPr>
                <a:defRPr/>
              </a:pPr>
              <a:t>11/22/2020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EF63C-3976-494B-9F9D-A8CA6C4C7EF0}" type="slidenum">
              <a:rPr lang="ar-SA"/>
              <a:pPr>
                <a:defRPr/>
              </a:pPr>
              <a:t>‹#›</a:t>
            </a:fld>
            <a:endParaRPr lang="en-US"/>
          </a:p>
        </p:txBody>
      </p:sp>
    </p:spTree>
    <p:extLst>
      <p:ext uri="{BB962C8B-B14F-4D97-AF65-F5344CB8AC3E}">
        <p14:creationId xmlns:p14="http://schemas.microsoft.com/office/powerpoint/2010/main" val="3617525203"/>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5FCDC76-A9A1-48CD-AA5A-A890CF6D3115}" type="datetime1">
              <a:rPr lang="en-US"/>
              <a:pPr>
                <a:defRPr/>
              </a:pPr>
              <a:t>11/22/2020</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fld id="{FFF9CC98-A0AD-414C-A588-571E85C933E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random/>
  </p:transition>
  <p:hf hdr="0" ftr="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1"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1"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1"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EG" smtClean="0"/>
              <a:t>انقر لتحرير نمط العنوان الرئيسي</a:t>
            </a:r>
            <a:endParaRPr lang="en-US" smtClean="0"/>
          </a:p>
        </p:txBody>
      </p:sp>
      <p:sp>
        <p:nvSpPr>
          <p:cNvPr id="14745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EG" smtClean="0"/>
              <a:t>انقر لتحرير أنماط النص الرئيسي</a:t>
            </a:r>
            <a:endParaRPr lang="en-US" smtClean="0"/>
          </a:p>
          <a:p>
            <a:pPr lvl="1"/>
            <a:r>
              <a:rPr lang="ar-EG" smtClean="0"/>
              <a:t>المستوى الثاني</a:t>
            </a:r>
            <a:endParaRPr lang="en-US" smtClean="0"/>
          </a:p>
          <a:p>
            <a:pPr lvl="2"/>
            <a:r>
              <a:rPr lang="ar-EG" smtClean="0"/>
              <a:t>المستوى الثالث</a:t>
            </a:r>
            <a:endParaRPr lang="en-US" smtClean="0"/>
          </a:p>
          <a:p>
            <a:pPr lvl="3"/>
            <a:r>
              <a:rPr lang="ar-EG" smtClean="0"/>
              <a:t>المستوى الرابع</a:t>
            </a:r>
            <a:endParaRPr lang="en-US" smtClean="0"/>
          </a:p>
          <a:p>
            <a:pPr lvl="4"/>
            <a:r>
              <a:rPr lang="ar-EG" smtClean="0"/>
              <a:t>المستوى الخامس</a:t>
            </a:r>
            <a:endParaRPr lang="en-US" smtClean="0"/>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algn="l" rtl="0">
              <a:defRPr/>
            </a:pPr>
            <a:endParaRPr lang="en-US">
              <a:solidFill>
                <a:srgbClr val="FFFFFF"/>
              </a:solidFill>
              <a:cs typeface="Arial" pitchFamily="34" charset="0"/>
            </a:endParaRPr>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rtl="0">
              <a:defRPr/>
            </a:pPr>
            <a:endParaRPr lang="en-US">
              <a:solidFill>
                <a:srgbClr val="FFFFFF"/>
              </a:solidFill>
              <a:cs typeface="Arial" pitchFamily="34" charset="0"/>
            </a:endParaRPr>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rtl="0">
              <a:defRPr/>
            </a:pPr>
            <a:fld id="{C30CC050-1A27-4373-ABBC-DCB6503F7729}" type="slidenum">
              <a:rPr lang="en-US">
                <a:solidFill>
                  <a:srgbClr val="FFFFFF"/>
                </a:solidFill>
                <a:cs typeface="Arial" pitchFamily="34" charset="0"/>
              </a:rPr>
              <a:pPr rtl="0">
                <a:defRPr/>
              </a:pPr>
              <a:t>‹#›</a:t>
            </a:fld>
            <a:endParaRPr lang="en-US">
              <a:solidFill>
                <a:srgbClr val="FFFFFF"/>
              </a:solidFill>
              <a:cs typeface="Arial" pitchFamily="34" charset="0"/>
            </a:endParaRPr>
          </a:p>
        </p:txBody>
      </p:sp>
    </p:spTree>
    <p:extLst>
      <p:ext uri="{BB962C8B-B14F-4D97-AF65-F5344CB8AC3E}">
        <p14:creationId xmlns:p14="http://schemas.microsoft.com/office/powerpoint/2010/main" val="2957105178"/>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Tahoma" pitchFamily="34"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Arial"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Arial" pitchFamily="34"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EG" smtClean="0"/>
              <a:t>انقر لتحرير نمط العنوان الرئيسي</a:t>
            </a:r>
            <a:endParaRPr lang="en-US" smtClean="0"/>
          </a:p>
        </p:txBody>
      </p:sp>
      <p:sp>
        <p:nvSpPr>
          <p:cNvPr id="14745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EG" smtClean="0"/>
              <a:t>انقر لتحرير أنماط النص الرئيسي</a:t>
            </a:r>
            <a:endParaRPr lang="en-US" smtClean="0"/>
          </a:p>
          <a:p>
            <a:pPr lvl="1"/>
            <a:r>
              <a:rPr lang="ar-EG" smtClean="0"/>
              <a:t>المستوى الثاني</a:t>
            </a:r>
            <a:endParaRPr lang="en-US" smtClean="0"/>
          </a:p>
          <a:p>
            <a:pPr lvl="2"/>
            <a:r>
              <a:rPr lang="ar-EG" smtClean="0"/>
              <a:t>المستوى الثالث</a:t>
            </a:r>
            <a:endParaRPr lang="en-US" smtClean="0"/>
          </a:p>
          <a:p>
            <a:pPr lvl="3"/>
            <a:r>
              <a:rPr lang="ar-EG" smtClean="0"/>
              <a:t>المستوى الرابع</a:t>
            </a:r>
            <a:endParaRPr lang="en-US" smtClean="0"/>
          </a:p>
          <a:p>
            <a:pPr lvl="4"/>
            <a:r>
              <a:rPr lang="ar-EG" smtClean="0"/>
              <a:t>المستوى الخامس</a:t>
            </a:r>
            <a:endParaRPr lang="en-US" smtClean="0"/>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algn="l" rtl="0">
              <a:defRPr/>
            </a:pPr>
            <a:endParaRPr lang="en-US">
              <a:solidFill>
                <a:srgbClr val="FFFFFF"/>
              </a:solidFill>
              <a:cs typeface="Arial" pitchFamily="34" charset="0"/>
            </a:endParaRPr>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rtl="0">
              <a:defRPr/>
            </a:pPr>
            <a:endParaRPr lang="en-US">
              <a:solidFill>
                <a:srgbClr val="FFFFFF"/>
              </a:solidFill>
              <a:cs typeface="Arial" pitchFamily="34" charset="0"/>
            </a:endParaRPr>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rtl="0">
              <a:defRPr/>
            </a:pPr>
            <a:fld id="{C30CC050-1A27-4373-ABBC-DCB6503F7729}" type="slidenum">
              <a:rPr lang="en-US">
                <a:solidFill>
                  <a:srgbClr val="FFFFFF"/>
                </a:solidFill>
                <a:cs typeface="Arial" pitchFamily="34" charset="0"/>
              </a:rPr>
              <a:pPr rtl="0">
                <a:defRPr/>
              </a:pPr>
              <a:t>‹#›</a:t>
            </a:fld>
            <a:endParaRPr lang="en-US">
              <a:solidFill>
                <a:srgbClr val="FFFFFF"/>
              </a:solidFill>
              <a:cs typeface="Arial" pitchFamily="34" charset="0"/>
            </a:endParaRPr>
          </a:p>
        </p:txBody>
      </p:sp>
    </p:spTree>
    <p:extLst>
      <p:ext uri="{BB962C8B-B14F-4D97-AF65-F5344CB8AC3E}">
        <p14:creationId xmlns:p14="http://schemas.microsoft.com/office/powerpoint/2010/main" val="29369405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Tahoma" pitchFamily="34"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Arial"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Arial" pitchFamily="34"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EG" smtClean="0"/>
              <a:t>انقر لتحرير نمط العنوان الرئيسي</a:t>
            </a:r>
            <a:endParaRPr lang="en-US" smtClean="0"/>
          </a:p>
        </p:txBody>
      </p:sp>
      <p:sp>
        <p:nvSpPr>
          <p:cNvPr id="14745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EG" smtClean="0"/>
              <a:t>انقر لتحرير أنماط النص الرئيسي</a:t>
            </a:r>
            <a:endParaRPr lang="en-US" smtClean="0"/>
          </a:p>
          <a:p>
            <a:pPr lvl="1"/>
            <a:r>
              <a:rPr lang="ar-EG" smtClean="0"/>
              <a:t>المستوى الثاني</a:t>
            </a:r>
            <a:endParaRPr lang="en-US" smtClean="0"/>
          </a:p>
          <a:p>
            <a:pPr lvl="2"/>
            <a:r>
              <a:rPr lang="ar-EG" smtClean="0"/>
              <a:t>المستوى الثالث</a:t>
            </a:r>
            <a:endParaRPr lang="en-US" smtClean="0"/>
          </a:p>
          <a:p>
            <a:pPr lvl="3"/>
            <a:r>
              <a:rPr lang="ar-EG" smtClean="0"/>
              <a:t>المستوى الرابع</a:t>
            </a:r>
            <a:endParaRPr lang="en-US" smtClean="0"/>
          </a:p>
          <a:p>
            <a:pPr lvl="4"/>
            <a:r>
              <a:rPr lang="ar-EG" smtClean="0"/>
              <a:t>المستوى الخامس</a:t>
            </a:r>
            <a:endParaRPr lang="en-US" smtClean="0"/>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algn="l" rtl="0">
              <a:defRPr/>
            </a:pPr>
            <a:endParaRPr lang="en-US">
              <a:solidFill>
                <a:srgbClr val="FFFFFF"/>
              </a:solidFill>
              <a:cs typeface="Arial" pitchFamily="34" charset="0"/>
            </a:endParaRPr>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rtl="0">
              <a:defRPr/>
            </a:pPr>
            <a:endParaRPr lang="en-US">
              <a:solidFill>
                <a:srgbClr val="FFFFFF"/>
              </a:solidFill>
              <a:cs typeface="Arial" pitchFamily="34" charset="0"/>
            </a:endParaRPr>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rtl="0">
              <a:defRPr/>
            </a:pPr>
            <a:fld id="{C30CC050-1A27-4373-ABBC-DCB6503F7729}" type="slidenum">
              <a:rPr lang="en-US">
                <a:solidFill>
                  <a:srgbClr val="FFFFFF"/>
                </a:solidFill>
                <a:cs typeface="Arial" pitchFamily="34" charset="0"/>
              </a:rPr>
              <a:pPr rtl="0">
                <a:defRPr/>
              </a:pPr>
              <a:t>‹#›</a:t>
            </a:fld>
            <a:endParaRPr lang="en-US">
              <a:solidFill>
                <a:srgbClr val="FFFFFF"/>
              </a:solidFill>
              <a:cs typeface="Arial" pitchFamily="34" charset="0"/>
            </a:endParaRPr>
          </a:p>
        </p:txBody>
      </p:sp>
    </p:spTree>
    <p:extLst>
      <p:ext uri="{BB962C8B-B14F-4D97-AF65-F5344CB8AC3E}">
        <p14:creationId xmlns:p14="http://schemas.microsoft.com/office/powerpoint/2010/main" val="293694059"/>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Tahoma" pitchFamily="34"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Arial"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Arial" pitchFamily="34"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Arial" pitchFamily="34" charset="0"/>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latin typeface="Simplified Arabic" pitchFamily="18" charset="-78"/>
                <a:cs typeface="Simplified Arabic" pitchFamily="18" charset="-78"/>
              </a:rPr>
              <a:t>سوف نتعرف في هذه </a:t>
            </a:r>
            <a:r>
              <a:rPr lang="ar-EG" b="1" dirty="0" smtClean="0">
                <a:latin typeface="Simplified Arabic" pitchFamily="18" charset="-78"/>
                <a:cs typeface="Simplified Arabic" pitchFamily="18" charset="-78"/>
              </a:rPr>
              <a:t>المحاضرات على</a:t>
            </a:r>
            <a:endParaRPr lang="ar-EG" b="1" dirty="0">
              <a:latin typeface="Simplified Arabic" pitchFamily="18" charset="-78"/>
              <a:cs typeface="Simplified Arabic" pitchFamily="18" charset="-78"/>
            </a:endParaRPr>
          </a:p>
        </p:txBody>
      </p:sp>
      <p:sp>
        <p:nvSpPr>
          <p:cNvPr id="4" name="Slide Number Placeholder 3"/>
          <p:cNvSpPr>
            <a:spLocks noGrp="1"/>
          </p:cNvSpPr>
          <p:nvPr>
            <p:ph type="sldNum" sz="quarter" idx="12"/>
          </p:nvPr>
        </p:nvSpPr>
        <p:spPr/>
        <p:txBody>
          <a:bodyPr/>
          <a:lstStyle/>
          <a:p>
            <a:pPr>
              <a:defRPr/>
            </a:pPr>
            <a:fld id="{661AB7CF-2AC4-4009-8FB5-3691385C87A9}" type="slidenum">
              <a:rPr lang="ar-SA" smtClean="0"/>
              <a:pPr>
                <a:defRPr/>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40013"/>
            <a:ext cx="8496944"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893528"/>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79712" y="152400"/>
            <a:ext cx="4573488" cy="762000"/>
          </a:xfrm>
        </p:spPr>
        <p:txBody>
          <a:bodyPr/>
          <a:lstStyle/>
          <a:p>
            <a:pPr eaLnBrk="1" hangingPunct="1">
              <a:defRPr/>
            </a:pPr>
            <a:r>
              <a:rPr lang="ar-EG" b="1" kern="1200" dirty="0" smtClean="0">
                <a:solidFill>
                  <a:srgbClr val="000000"/>
                </a:solidFill>
                <a:effectLst>
                  <a:outerShdw blurRad="38100" dist="38100" dir="2700000" algn="tl">
                    <a:srgbClr val="000000">
                      <a:alpha val="43137"/>
                    </a:srgbClr>
                  </a:outerShdw>
                </a:effectLst>
                <a:cs typeface="FS_Nice" pitchFamily="2" charset="-78"/>
              </a:rPr>
              <a:t>السيطرة</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على </a:t>
            </a:r>
            <a:r>
              <a:rPr lang="ar-EG" b="1" kern="1200" dirty="0">
                <a:solidFill>
                  <a:srgbClr val="000000"/>
                </a:solidFill>
                <a:effectLst>
                  <a:outerShdw blurRad="38100" dist="38100" dir="2700000" algn="tl">
                    <a:srgbClr val="000000">
                      <a:alpha val="43137"/>
                    </a:srgbClr>
                  </a:outerShdw>
                </a:effectLst>
                <a:cs typeface="FS_Nice" pitchFamily="2" charset="-78"/>
              </a:rPr>
              <a:t>مملكة </a:t>
            </a:r>
            <a:r>
              <a:rPr lang="ar-EG" b="1" kern="1200" dirty="0">
                <a:solidFill>
                  <a:srgbClr val="000000"/>
                </a:solidFill>
                <a:effectLst>
                  <a:outerShdw blurRad="38100" dist="38100" dir="2700000" algn="tl">
                    <a:srgbClr val="000000">
                      <a:alpha val="43137"/>
                    </a:srgbClr>
                  </a:outerShdw>
                </a:effectLst>
                <a:cs typeface="FS_Nice" pitchFamily="2" charset="-78"/>
              </a:rPr>
              <a:t>سوريا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24744"/>
            <a:ext cx="7239000" cy="4343400"/>
          </a:xfrm>
        </p:spPr>
        <p:txBody>
          <a:bodyPr/>
          <a:lstStyle/>
          <a:p>
            <a:pPr algn="justLow" rtl="1" eaLnBrk="1" hangingPunct="1">
              <a:buClrTx/>
              <a:buFont typeface="Wingdings" pitchFamily="2" charset="2"/>
              <a:buChar char="v"/>
              <a:defRPr/>
            </a:pPr>
            <a:r>
              <a:rPr lang="ar-EG" sz="2400" b="1" dirty="0" smtClean="0">
                <a:solidFill>
                  <a:srgbClr val="000000"/>
                </a:solidFill>
                <a:effectLst/>
              </a:rPr>
              <a:t>كان </a:t>
            </a:r>
            <a:r>
              <a:rPr lang="ar-EG" sz="2400" b="1" dirty="0">
                <a:solidFill>
                  <a:srgbClr val="000000"/>
                </a:solidFill>
                <a:effectLst/>
              </a:rPr>
              <a:t>السبب المباشر للحرب على أنطيوخس ملك سوريا جاء نتيجة لمؤامرات العصبة الأيتولية في بلاد اليونان. فقد أثار هذا الشعب صعب المراس الفتنة بين المدن اليونانية، ودعى أنطيوخس أخيراً إلى تبني موقفهم ومساعدتهم على اجبار الرومان على الخروج من البلاد. وقبل أنطيوخس هذه الدعوة وعبر مضيق الهيلسبونت </a:t>
            </a:r>
            <a:r>
              <a:rPr lang="en-US" sz="2400" b="1" dirty="0">
                <a:solidFill>
                  <a:srgbClr val="000000"/>
                </a:solidFill>
                <a:effectLst/>
              </a:rPr>
              <a:t>Hellespont </a:t>
            </a:r>
            <a:r>
              <a:rPr lang="ar-EG" sz="2400" b="1" dirty="0">
                <a:solidFill>
                  <a:srgbClr val="000000"/>
                </a:solidFill>
                <a:effectLst/>
              </a:rPr>
              <a:t>، ونزل في بلاد اليونان وتحت إمرته جيش مكون من عشرة آلاف جندي في عام 192 </a:t>
            </a:r>
            <a:r>
              <a:rPr lang="ar-EG" sz="2400" b="1" dirty="0" smtClean="0">
                <a:solidFill>
                  <a:srgbClr val="000000"/>
                </a:solidFill>
                <a:effectLst/>
              </a:rPr>
              <a:t>ق.م.</a:t>
            </a:r>
          </a:p>
          <a:p>
            <a:pPr algn="justLow" rtl="1" eaLnBrk="1" hangingPunct="1">
              <a:buFont typeface="Wingdings" pitchFamily="2" charset="2"/>
              <a:buChar char="v"/>
              <a:defRPr/>
            </a:pPr>
            <a:endParaRPr lang="ar-EG" sz="2400" b="1" dirty="0" smtClean="0">
              <a:solidFill>
                <a:srgbClr val="000000"/>
              </a:solidFill>
              <a:effectLst/>
            </a:endParaRPr>
          </a:p>
          <a:p>
            <a:pPr algn="justLow" rtl="1" eaLnBrk="1" hangingPunct="1">
              <a:buFont typeface="Wingdings" pitchFamily="2" charset="2"/>
              <a:buChar char="v"/>
              <a:defRPr/>
            </a:pPr>
            <a:endParaRPr lang="en-US" sz="2400" b="1" dirty="0">
              <a:solidFill>
                <a:srgbClr val="000000"/>
              </a:solidFill>
              <a:effectLst/>
            </a:endParaRPr>
          </a:p>
        </p:txBody>
      </p:sp>
    </p:spTree>
    <p:extLst>
      <p:ext uri="{BB962C8B-B14F-4D97-AF65-F5344CB8AC3E}">
        <p14:creationId xmlns:p14="http://schemas.microsoft.com/office/powerpoint/2010/main" val="3977035862"/>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07704" y="692696"/>
            <a:ext cx="5328592" cy="76200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تابع</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السيطرة </a:t>
            </a:r>
            <a:r>
              <a:rPr lang="ar-EG" b="1" kern="1200" dirty="0">
                <a:solidFill>
                  <a:srgbClr val="000000"/>
                </a:solidFill>
                <a:effectLst>
                  <a:outerShdw blurRad="38100" dist="38100" dir="2700000" algn="tl">
                    <a:srgbClr val="000000">
                      <a:alpha val="43137"/>
                    </a:srgbClr>
                  </a:outerShdw>
                </a:effectLst>
                <a:cs typeface="FS_Nice" pitchFamily="2" charset="-78"/>
              </a:rPr>
              <a:t>على مملكة سوريا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43000"/>
            <a:ext cx="7239000" cy="4343400"/>
          </a:xfrm>
        </p:spPr>
        <p:txBody>
          <a:bodyPr/>
          <a:lstStyle/>
          <a:p>
            <a:pPr algn="justLow" rtl="1" eaLnBrk="1" hangingPunct="1">
              <a:buFont typeface="Wingdings" pitchFamily="2" charset="2"/>
              <a:buChar char="v"/>
              <a:defRPr/>
            </a:pPr>
            <a:endParaRPr lang="ar-EG" b="1" dirty="0" smtClean="0">
              <a:solidFill>
                <a:srgbClr val="000000"/>
              </a:solidFill>
              <a:effectLst/>
            </a:endParaRPr>
          </a:p>
          <a:p>
            <a:pPr algn="justLow" rtl="1">
              <a:buClrTx/>
              <a:buFont typeface="Wingdings" pitchFamily="2" charset="2"/>
              <a:buChar char="v"/>
            </a:pPr>
            <a:r>
              <a:rPr lang="ar-EG" sz="2400" b="1" dirty="0">
                <a:solidFill>
                  <a:srgbClr val="000000"/>
                </a:solidFill>
                <a:effectLst/>
              </a:rPr>
              <a:t>عبد ظهرت روما الآن كحامية لأوروبا ضد آسيا. يدعهما فيليب ملك مقدونيا عدوها السابق،. كما ساعدتها مملكة برجاموم وجمهورية رودس. كانت مهمة أنطيوخس في اليونان قصيرة. فقد هزمه ماركوس بوركيوس كاتو </a:t>
            </a:r>
            <a:r>
              <a:rPr lang="en-US" sz="2400" b="1" dirty="0">
                <a:solidFill>
                  <a:srgbClr val="000000"/>
                </a:solidFill>
                <a:effectLst/>
              </a:rPr>
              <a:t>Marcus </a:t>
            </a:r>
            <a:r>
              <a:rPr lang="en-US" sz="2400" b="1" dirty="0" err="1">
                <a:solidFill>
                  <a:srgbClr val="000000"/>
                </a:solidFill>
                <a:effectLst/>
              </a:rPr>
              <a:t>Porcius</a:t>
            </a:r>
            <a:r>
              <a:rPr lang="en-US" sz="2400" b="1" dirty="0">
                <a:solidFill>
                  <a:srgbClr val="000000"/>
                </a:solidFill>
                <a:effectLst/>
              </a:rPr>
              <a:t> Cato </a:t>
            </a:r>
            <a:r>
              <a:rPr lang="ar-EG" sz="2400" b="1" dirty="0">
                <a:solidFill>
                  <a:srgbClr val="000000"/>
                </a:solidFill>
                <a:effectLst/>
              </a:rPr>
              <a:t>في الممر الشهير في ثيرموبولاي </a:t>
            </a:r>
            <a:r>
              <a:rPr lang="en-US" sz="2400" b="1" dirty="0">
                <a:solidFill>
                  <a:srgbClr val="000000"/>
                </a:solidFill>
                <a:effectLst/>
              </a:rPr>
              <a:t>Thermopylae </a:t>
            </a:r>
            <a:r>
              <a:rPr lang="ar-EG" sz="2400" b="1" dirty="0">
                <a:solidFill>
                  <a:srgbClr val="000000"/>
                </a:solidFill>
                <a:effectLst/>
              </a:rPr>
              <a:t>( 191 قبل الميلاد)، وعاد أنطيوخس أدراجه مرة أخرى عبر البحر إلى آسيا الصغرى. وفي العام التالي تبعه الرومان وخاضوا معركتهم الأولى في قارة آسيا</a:t>
            </a:r>
            <a:r>
              <a:rPr lang="ar-EG" sz="2400" b="1" dirty="0" smtClean="0">
                <a:solidFill>
                  <a:srgbClr val="000000"/>
                </a:solidFill>
                <a:effectLst/>
              </a:rPr>
              <a:t>.</a:t>
            </a:r>
            <a:endParaRPr lang="en-US" sz="2400" b="1" dirty="0">
              <a:solidFill>
                <a:srgbClr val="000000"/>
              </a:solidFill>
              <a:effectLst/>
            </a:endParaRPr>
          </a:p>
        </p:txBody>
      </p:sp>
    </p:spTree>
    <p:extLst>
      <p:ext uri="{BB962C8B-B14F-4D97-AF65-F5344CB8AC3E}">
        <p14:creationId xmlns:p14="http://schemas.microsoft.com/office/powerpoint/2010/main" val="2020301280"/>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835696" y="692696"/>
            <a:ext cx="4746104" cy="762000"/>
          </a:xfrm>
        </p:spPr>
        <p:txBody>
          <a:bodyPr/>
          <a:lstStyle/>
          <a:p>
            <a:pPr eaLnBrk="1" hangingPunct="1">
              <a:defRPr/>
            </a:pPr>
            <a:r>
              <a:rPr lang="ar-EG" b="1" kern="1200" dirty="0" smtClean="0">
                <a:solidFill>
                  <a:srgbClr val="000000"/>
                </a:solidFill>
                <a:effectLst>
                  <a:outerShdw blurRad="38100" dist="38100" dir="2700000" algn="tl">
                    <a:srgbClr val="000000">
                      <a:alpha val="43137"/>
                    </a:srgbClr>
                  </a:outerShdw>
                </a:effectLst>
                <a:cs typeface="FS_Nice" pitchFamily="2" charset="-78"/>
              </a:rPr>
              <a:t>تابع</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السيطرة</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على مملكة سوريا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556792"/>
            <a:ext cx="7239000" cy="3929608"/>
          </a:xfrm>
        </p:spPr>
        <p:txBody>
          <a:bodyPr/>
          <a:lstStyle/>
          <a:p>
            <a:pPr marL="0" indent="0" algn="justLow" rtl="1" eaLnBrk="1" hangingPunct="1">
              <a:buNone/>
              <a:defRPr/>
            </a:pPr>
            <a:endParaRPr lang="ar-EG" b="1" dirty="0" smtClean="0">
              <a:solidFill>
                <a:srgbClr val="000000"/>
              </a:solidFill>
              <a:effectLst/>
            </a:endParaRPr>
          </a:p>
          <a:p>
            <a:pPr algn="justLow" rtl="1" eaLnBrk="1" hangingPunct="1">
              <a:buClrTx/>
              <a:buFont typeface="Wingdings" pitchFamily="2" charset="2"/>
              <a:buChar char="v"/>
              <a:defRPr/>
            </a:pPr>
            <a:r>
              <a:rPr lang="ar-EG" sz="2400" b="1" dirty="0" smtClean="0">
                <a:solidFill>
                  <a:srgbClr val="000000"/>
                </a:solidFill>
                <a:effectLst/>
              </a:rPr>
              <a:t>عبد </a:t>
            </a:r>
            <a:r>
              <a:rPr lang="ar-EG" sz="2400" b="1" dirty="0">
                <a:solidFill>
                  <a:srgbClr val="000000"/>
                </a:solidFill>
                <a:effectLst/>
              </a:rPr>
              <a:t>كان الجيش الروماني تحت قيادة القنصل الجديد، ل. كورنيليوس سكيبيو </a:t>
            </a:r>
            <a:r>
              <a:rPr lang="en-US" sz="2400" b="1" dirty="0">
                <a:solidFill>
                  <a:srgbClr val="000000"/>
                </a:solidFill>
                <a:effectLst/>
              </a:rPr>
              <a:t>L. Cornelius Scipio </a:t>
            </a:r>
            <a:r>
              <a:rPr lang="ar-EG" sz="2400" b="1" dirty="0">
                <a:solidFill>
                  <a:srgbClr val="000000"/>
                </a:solidFill>
                <a:effectLst/>
              </a:rPr>
              <a:t>اسمياً، ولكن في الحقيقة كان تحت قيادة شقيقه الشهير سكيبيو الأفريقي </a:t>
            </a:r>
            <a:r>
              <a:rPr lang="en-US" sz="2400" b="1" dirty="0">
                <a:solidFill>
                  <a:srgbClr val="000000"/>
                </a:solidFill>
                <a:effectLst/>
              </a:rPr>
              <a:t>Scipio </a:t>
            </a:r>
            <a:r>
              <a:rPr lang="en-US" sz="2400" b="1" dirty="0" err="1">
                <a:solidFill>
                  <a:srgbClr val="000000"/>
                </a:solidFill>
                <a:effectLst/>
              </a:rPr>
              <a:t>Africanus</a:t>
            </a:r>
            <a:r>
              <a:rPr lang="ar-EG" sz="2400" b="1" dirty="0">
                <a:solidFill>
                  <a:srgbClr val="000000"/>
                </a:solidFill>
                <a:effectLst/>
              </a:rPr>
              <a:t>، الذي كان مرافقاً له. دارت رحى المعركة الحاسمة في مجنيزيا (190 ق. م) في مكان ليس بعيداً عن سارديس في غرب آسيا الصغرى. وقُتل 40 ألفاً من جيش أنطيوخس، وكانت خسارة الرومان صغيرة نسبياً.</a:t>
            </a:r>
          </a:p>
        </p:txBody>
      </p:sp>
    </p:spTree>
    <p:extLst>
      <p:ext uri="{BB962C8B-B14F-4D97-AF65-F5344CB8AC3E}">
        <p14:creationId xmlns:p14="http://schemas.microsoft.com/office/powerpoint/2010/main" val="641174336"/>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123728" y="692696"/>
            <a:ext cx="4896544" cy="76200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تابع</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السيطرة</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على مملكة سوريا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556792"/>
            <a:ext cx="7239000" cy="3929608"/>
          </a:xfrm>
        </p:spPr>
        <p:txBody>
          <a:bodyPr/>
          <a:lstStyle/>
          <a:p>
            <a:pPr algn="justLow" rtl="1" eaLnBrk="1" hangingPunct="1">
              <a:buFont typeface="Wingdings" pitchFamily="2" charset="2"/>
              <a:buChar char="v"/>
              <a:defRPr/>
            </a:pPr>
            <a:endParaRPr lang="ar-EG" b="1" dirty="0" smtClean="0">
              <a:solidFill>
                <a:srgbClr val="000000"/>
              </a:solidFill>
              <a:effectLst/>
            </a:endParaRPr>
          </a:p>
          <a:p>
            <a:pPr algn="justLow" rtl="1" eaLnBrk="1" hangingPunct="1">
              <a:buClrTx/>
              <a:buFont typeface="Wingdings" pitchFamily="2" charset="2"/>
              <a:buChar char="v"/>
              <a:defRPr/>
            </a:pPr>
            <a:r>
              <a:rPr lang="ar-EG" sz="2400" b="1" dirty="0" smtClean="0">
                <a:solidFill>
                  <a:srgbClr val="000000"/>
                </a:solidFill>
                <a:effectLst/>
              </a:rPr>
              <a:t>فرض </a:t>
            </a:r>
            <a:r>
              <a:rPr lang="ar-EG" sz="2400" b="1" dirty="0">
                <a:solidFill>
                  <a:srgbClr val="000000"/>
                </a:solidFill>
                <a:effectLst/>
              </a:rPr>
              <a:t>سكيبيو شروط الصلح التي كانت كالتالي</a:t>
            </a:r>
            <a:r>
              <a:rPr lang="ar-EG" sz="2400" b="1" dirty="0" smtClean="0">
                <a:solidFill>
                  <a:srgbClr val="000000"/>
                </a:solidFill>
                <a:effectLst/>
              </a:rPr>
              <a:t>:</a:t>
            </a:r>
          </a:p>
          <a:p>
            <a:pPr algn="justLow" rtl="1" eaLnBrk="1" hangingPunct="1">
              <a:buClrTx/>
              <a:buFont typeface="Wingdings" pitchFamily="2" charset="2"/>
              <a:buChar char="v"/>
              <a:defRPr/>
            </a:pPr>
            <a:r>
              <a:rPr lang="ar-EG" sz="2400" b="1" dirty="0">
                <a:solidFill>
                  <a:srgbClr val="000000"/>
                </a:solidFill>
                <a:effectLst/>
              </a:rPr>
              <a:t>طالبت روما أنطيوخس بالتخلي عن جميع ممتلكاته في آسيا الصغرى، وأضيف معظمها إلى مملكة برجاموم، وبعضها إلى جمهورية رودس</a:t>
            </a:r>
            <a:r>
              <a:rPr lang="ar-EG" sz="2400" b="1" dirty="0" smtClean="0">
                <a:solidFill>
                  <a:srgbClr val="000000"/>
                </a:solidFill>
                <a:effectLst/>
              </a:rPr>
              <a:t>.</a:t>
            </a:r>
          </a:p>
          <a:p>
            <a:pPr algn="justLow" rtl="1" eaLnBrk="1" hangingPunct="1">
              <a:buClrTx/>
              <a:buFont typeface="Wingdings" pitchFamily="2" charset="2"/>
              <a:buChar char="v"/>
              <a:defRPr/>
            </a:pPr>
            <a:r>
              <a:rPr lang="ar-EG" sz="2400" b="1" dirty="0">
                <a:solidFill>
                  <a:srgbClr val="000000"/>
                </a:solidFill>
                <a:effectLst/>
              </a:rPr>
              <a:t>أن يتخلي أنطيوخس عن أسطوله وألا يتدخل في الشؤون الأوروبية</a:t>
            </a:r>
            <a:r>
              <a:rPr lang="ar-EG" sz="2400" b="1" dirty="0" smtClean="0">
                <a:solidFill>
                  <a:srgbClr val="000000"/>
                </a:solidFill>
                <a:effectLst/>
              </a:rPr>
              <a:t>.</a:t>
            </a:r>
          </a:p>
          <a:p>
            <a:pPr algn="justLow" rtl="1" eaLnBrk="1" hangingPunct="1">
              <a:buClrTx/>
              <a:buFont typeface="Wingdings" pitchFamily="2" charset="2"/>
              <a:buChar char="v"/>
              <a:defRPr/>
            </a:pPr>
            <a:r>
              <a:rPr lang="ar-EG" sz="2400" b="1" dirty="0">
                <a:solidFill>
                  <a:srgbClr val="000000"/>
                </a:solidFill>
                <a:effectLst/>
              </a:rPr>
              <a:t>أن يدفع أنطيوخس مبلغ 15000 تالنت خلال اثني عشر عاماً.</a:t>
            </a:r>
            <a:endParaRPr lang="en-US" sz="2400" b="1" dirty="0">
              <a:solidFill>
                <a:srgbClr val="000000"/>
              </a:solidFill>
              <a:effectLst/>
            </a:endParaRPr>
          </a:p>
          <a:p>
            <a:pPr algn="justLow" rtl="1" eaLnBrk="1" hangingPunct="1">
              <a:buFont typeface="Wingdings" pitchFamily="2" charset="2"/>
              <a:buChar char="v"/>
              <a:defRPr/>
            </a:pPr>
            <a:endParaRPr lang="ar-EG" sz="2400" b="1" dirty="0">
              <a:solidFill>
                <a:srgbClr val="000000"/>
              </a:solidFill>
              <a:effectLst/>
            </a:endParaRPr>
          </a:p>
        </p:txBody>
      </p:sp>
    </p:spTree>
    <p:extLst>
      <p:ext uri="{BB962C8B-B14F-4D97-AF65-F5344CB8AC3E}">
        <p14:creationId xmlns:p14="http://schemas.microsoft.com/office/powerpoint/2010/main" val="2429386620"/>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07704" y="692696"/>
            <a:ext cx="5544616" cy="76200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تابع</a:t>
            </a:r>
            <a:r>
              <a:rPr lang="ar-EG" sz="36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السيطرة </a:t>
            </a:r>
            <a:r>
              <a:rPr lang="ar-EG" b="1" kern="1200" dirty="0">
                <a:solidFill>
                  <a:srgbClr val="000000"/>
                </a:solidFill>
                <a:effectLst>
                  <a:outerShdw blurRad="38100" dist="38100" dir="2700000" algn="tl">
                    <a:srgbClr val="000000">
                      <a:alpha val="43137"/>
                    </a:srgbClr>
                  </a:outerShdw>
                </a:effectLst>
                <a:cs typeface="FS_Nice" pitchFamily="2" charset="-78"/>
              </a:rPr>
              <a:t>على مملكة سوريا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43000"/>
            <a:ext cx="7239000" cy="4343400"/>
          </a:xfrm>
        </p:spPr>
        <p:txBody>
          <a:bodyPr/>
          <a:lstStyle/>
          <a:p>
            <a:pPr algn="justLow" rtl="1" eaLnBrk="1" hangingPunct="1">
              <a:buFont typeface="Wingdings" pitchFamily="2" charset="2"/>
              <a:buChar char="v"/>
              <a:defRPr/>
            </a:pPr>
            <a:endParaRPr lang="ar-EG" b="1" dirty="0" smtClean="0">
              <a:solidFill>
                <a:srgbClr val="000000"/>
              </a:solidFill>
              <a:effectLst/>
            </a:endParaRPr>
          </a:p>
          <a:p>
            <a:pPr algn="justLow" rtl="1" eaLnBrk="1" hangingPunct="1">
              <a:buClrTx/>
              <a:buFont typeface="Wingdings" pitchFamily="2" charset="2"/>
              <a:buChar char="v"/>
              <a:defRPr/>
            </a:pPr>
            <a:r>
              <a:rPr lang="ar-EG" sz="2400" b="1" dirty="0">
                <a:solidFill>
                  <a:srgbClr val="000000"/>
                </a:solidFill>
                <a:effectLst/>
              </a:rPr>
              <a:t>تسليم هانيبال القرطاجي الذي شارك بنشاط في هذه </a:t>
            </a:r>
            <a:r>
              <a:rPr lang="ar-EG" sz="2400" b="1" dirty="0" smtClean="0">
                <a:solidFill>
                  <a:srgbClr val="000000"/>
                </a:solidFill>
                <a:effectLst/>
              </a:rPr>
              <a:t>الحرب.</a:t>
            </a:r>
          </a:p>
          <a:p>
            <a:pPr marL="0" indent="0" algn="justLow" rtl="1" eaLnBrk="1" hangingPunct="1">
              <a:buNone/>
              <a:defRPr/>
            </a:pPr>
            <a:endParaRPr lang="ar-EG" sz="2800" b="1" dirty="0" smtClean="0">
              <a:solidFill>
                <a:srgbClr val="000000"/>
              </a:solidFill>
              <a:effectLst/>
            </a:endParaRPr>
          </a:p>
        </p:txBody>
      </p:sp>
    </p:spTree>
    <p:extLst>
      <p:ext uri="{BB962C8B-B14F-4D97-AF65-F5344CB8AC3E}">
        <p14:creationId xmlns:p14="http://schemas.microsoft.com/office/powerpoint/2010/main" val="1907783745"/>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475656" y="836712"/>
            <a:ext cx="5904656" cy="36004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تابع</a:t>
            </a:r>
            <a:r>
              <a:rPr lang="ar-EG" sz="4000" b="1" kern="1200" dirty="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السيطرة على مملكة سوريا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43000"/>
            <a:ext cx="7239000" cy="4343400"/>
          </a:xfrm>
        </p:spPr>
        <p:txBody>
          <a:bodyPr/>
          <a:lstStyle/>
          <a:p>
            <a:pPr algn="justLow" rtl="1" eaLnBrk="1" hangingPunct="1">
              <a:buFont typeface="Wingdings" pitchFamily="2" charset="2"/>
              <a:buChar char="v"/>
              <a:defRPr/>
            </a:pPr>
            <a:endParaRPr lang="ar-EG" sz="2800" b="1" dirty="0" smtClean="0">
              <a:solidFill>
                <a:srgbClr val="000000"/>
              </a:solidFill>
              <a:effectLst/>
            </a:endParaRPr>
          </a:p>
          <a:p>
            <a:pPr algn="justLow" rtl="1" eaLnBrk="1" hangingPunct="1">
              <a:buClrTx/>
              <a:buFont typeface="Wingdings" pitchFamily="2" charset="2"/>
              <a:buChar char="v"/>
              <a:defRPr/>
            </a:pPr>
            <a:r>
              <a:rPr lang="ar-EG" sz="2400" b="1" dirty="0">
                <a:solidFill>
                  <a:srgbClr val="000000"/>
                </a:solidFill>
                <a:effectLst/>
              </a:rPr>
              <a:t>بعد انتصار مجنيزيا العظيم، صوبت روما أسلحتها ضد العصبة الأيتولية، الذين كانوا من الحمق والغباء ما لم يمكنهم من مواصلة الكفاح، فسرعان ما استولى الرومان على مدينتهم الرئيسية أمبراسيا </a:t>
            </a:r>
            <a:r>
              <a:rPr lang="en-US" sz="2400" b="1" dirty="0" err="1">
                <a:solidFill>
                  <a:srgbClr val="000000"/>
                </a:solidFill>
                <a:effectLst/>
              </a:rPr>
              <a:t>Ambracia</a:t>
            </a:r>
            <a:r>
              <a:rPr lang="ar-EG" sz="2400" b="1" dirty="0">
                <a:solidFill>
                  <a:srgbClr val="000000"/>
                </a:solidFill>
                <a:effectLst/>
              </a:rPr>
              <a:t>؛ واضطروا إلى تسليمها. وأصبحت مقدونيا وجميع بلاد اليونان، باستثناء العصبة الآخية خاضعة للسلطة الرومانية</a:t>
            </a:r>
            <a:r>
              <a:rPr lang="ar-EG" sz="2400" b="1" dirty="0" smtClean="0">
                <a:solidFill>
                  <a:srgbClr val="000000"/>
                </a:solidFill>
                <a:effectLst/>
              </a:rPr>
              <a:t>. </a:t>
            </a:r>
            <a:endParaRPr lang="ar-EG" sz="2400" b="1" dirty="0">
              <a:solidFill>
                <a:srgbClr val="000000"/>
              </a:solidFill>
              <a:effectLst/>
            </a:endParaRPr>
          </a:p>
        </p:txBody>
      </p:sp>
    </p:spTree>
    <p:extLst>
      <p:ext uri="{BB962C8B-B14F-4D97-AF65-F5344CB8AC3E}">
        <p14:creationId xmlns:p14="http://schemas.microsoft.com/office/powerpoint/2010/main" val="1716376769"/>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699792" y="548680"/>
            <a:ext cx="3810000" cy="36004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السيطرة</a:t>
            </a:r>
            <a:r>
              <a:rPr lang="ar-EG" sz="4000" b="1" kern="1200" dirty="0" smtClean="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على</a:t>
            </a:r>
            <a:r>
              <a:rPr lang="ar-EG" sz="4000" b="1" kern="1200" dirty="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مصر</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1115616" y="1196752"/>
            <a:ext cx="7344816" cy="4896544"/>
          </a:xfrm>
        </p:spPr>
        <p:txBody>
          <a:bodyPr/>
          <a:lstStyle/>
          <a:p>
            <a:pPr algn="justLow" rtl="1" eaLnBrk="1" hangingPunct="1">
              <a:buClrTx/>
              <a:buFont typeface="Wingdings" pitchFamily="2" charset="2"/>
              <a:buChar char="v"/>
              <a:defRPr/>
            </a:pPr>
            <a:r>
              <a:rPr lang="ar-EG" sz="2000" b="1" dirty="0">
                <a:solidFill>
                  <a:srgbClr val="000000"/>
                </a:solidFill>
                <a:effectLst/>
              </a:rPr>
              <a:t>بدأ ماركوس أنطونيوس في الشرق علاقة مع كليوباترا السابعة ملكة مصر وأنجب منها ثلاثة أولاد في عام 34 قبل الميلاد، وأعلن ماركوس أنطونيوس أن أبناؤه من كليوباترا سوف يرثون السلطة من بعده على المناطق الرومانية في شرق المتوسط وسوف يتم تسليم سلطة مصر إلى ابن كليوباترا الوحيد من يوليوس قيصر وهو قيصرون</a:t>
            </a:r>
            <a:r>
              <a:rPr lang="ar-EG" sz="2000" b="1" dirty="0" smtClean="0">
                <a:solidFill>
                  <a:srgbClr val="000000"/>
                </a:solidFill>
                <a:effectLst/>
              </a:rPr>
              <a:t>.</a:t>
            </a:r>
          </a:p>
          <a:p>
            <a:pPr algn="justLow" rtl="1" eaLnBrk="1" hangingPunct="1">
              <a:buClrTx/>
              <a:buFont typeface="Wingdings" pitchFamily="2" charset="2"/>
              <a:buChar char="v"/>
              <a:defRPr/>
            </a:pPr>
            <a:endParaRPr lang="ar-EG" sz="2000" b="1" dirty="0">
              <a:solidFill>
                <a:srgbClr val="000000"/>
              </a:solidFill>
              <a:effectLst/>
            </a:endParaRPr>
          </a:p>
          <a:p>
            <a:pPr algn="justLow" rtl="1" eaLnBrk="1" hangingPunct="1">
              <a:buClrTx/>
              <a:buFont typeface="Wingdings" pitchFamily="2" charset="2"/>
              <a:buChar char="v"/>
              <a:defRPr/>
            </a:pPr>
            <a:r>
              <a:rPr lang="ar-EG" sz="2000" b="1" dirty="0">
                <a:solidFill>
                  <a:srgbClr val="000000"/>
                </a:solidFill>
                <a:effectLst/>
              </a:rPr>
              <a:t>بعودته إلى روما، قام أوكتافيان بنشر إدعاءات بأن ماركوس أنطونيوس قد تخلى عن زوجته الرومانية واندمج مع السكان الأصليين في مصر. وكانت الظروف مهيأة الآن كي يخوض ماركوس أنطونيوس وأوكتافيان حرباً مباشرة ستحدد مصير كل البحر المتوسط آنذاك.</a:t>
            </a:r>
            <a:endParaRPr lang="en-US" sz="2000" b="1" dirty="0">
              <a:solidFill>
                <a:srgbClr val="000000"/>
              </a:solidFill>
              <a:effectLst/>
            </a:endParaRPr>
          </a:p>
          <a:p>
            <a:pPr algn="justLow" rtl="1" eaLnBrk="1" hangingPunct="1">
              <a:buClrTx/>
              <a:buFont typeface="Wingdings" pitchFamily="2" charset="2"/>
              <a:buChar char="v"/>
              <a:defRPr/>
            </a:pPr>
            <a:endParaRPr lang="ar-EG" b="1" dirty="0" smtClean="0">
              <a:solidFill>
                <a:srgbClr val="000000"/>
              </a:solidFill>
              <a:effectLst/>
            </a:endParaRPr>
          </a:p>
          <a:p>
            <a:pPr algn="justLow" rtl="1" eaLnBrk="1" hangingPunct="1">
              <a:buFont typeface="Wingdings" pitchFamily="2" charset="2"/>
              <a:buChar char="v"/>
              <a:defRPr/>
            </a:pPr>
            <a:endParaRPr lang="en-US" sz="3600" b="1" dirty="0" smtClean="0">
              <a:solidFill>
                <a:srgbClr val="000000"/>
              </a:solidFill>
              <a:effectLst/>
            </a:endParaRPr>
          </a:p>
        </p:txBody>
      </p:sp>
    </p:spTree>
    <p:extLst>
      <p:ext uri="{BB962C8B-B14F-4D97-AF65-F5344CB8AC3E}">
        <p14:creationId xmlns:p14="http://schemas.microsoft.com/office/powerpoint/2010/main" val="959436995"/>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77977" y="6021288"/>
            <a:ext cx="4104456" cy="6034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rgbClr val="C00000"/>
                </a:solidFill>
                <a:effectLst/>
                <a:latin typeface="Tahoma" pitchFamily="34" charset="0"/>
                <a:cs typeface="+mj-cs"/>
              </a:rPr>
              <a:t>أوكتافيان (أغسطس قيصر)</a:t>
            </a:r>
          </a:p>
        </p:txBody>
      </p:sp>
      <p:sp>
        <p:nvSpPr>
          <p:cNvPr id="2" name="AutoShape 2" descr="https://upload.wikimedia.org/wikipedia/commons/thumb/e/eb/Statue-Augustus.jpg/1200px-Statue-Augustus.jpg"/>
          <p:cNvSpPr>
            <a:spLocks noChangeAspect="1" noChangeArrowheads="1"/>
          </p:cNvSpPr>
          <p:nvPr/>
        </p:nvSpPr>
        <p:spPr bwMode="auto">
          <a:xfrm>
            <a:off x="155575" y="-2795588"/>
            <a:ext cx="3886200" cy="583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upload.wikimedia.org/wikipedia/commons/thumb/e/eb/Statue-Augustus.jpg/1200px-Statue-Augustus.jpg"/>
          <p:cNvSpPr>
            <a:spLocks noChangeAspect="1" noChangeArrowheads="1"/>
          </p:cNvSpPr>
          <p:nvPr/>
        </p:nvSpPr>
        <p:spPr bwMode="auto">
          <a:xfrm>
            <a:off x="307975" y="-2643188"/>
            <a:ext cx="3886200" cy="583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980" y="123824"/>
            <a:ext cx="3739621" cy="5609431"/>
          </a:xfrm>
          <a:prstGeom prst="rect">
            <a:avLst/>
          </a:prstGeom>
        </p:spPr>
      </p:pic>
    </p:spTree>
    <p:extLst>
      <p:ext uri="{BB962C8B-B14F-4D97-AF65-F5344CB8AC3E}">
        <p14:creationId xmlns:p14="http://schemas.microsoft.com/office/powerpoint/2010/main" val="980069083"/>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714374"/>
            <a:ext cx="3810000" cy="27146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800968"/>
            <a:ext cx="2448272" cy="3241046"/>
          </a:xfrm>
          <a:prstGeom prst="rect">
            <a:avLst/>
          </a:prstGeom>
        </p:spPr>
      </p:pic>
      <p:sp>
        <p:nvSpPr>
          <p:cNvPr id="7" name="Rounded Rectangle 6"/>
          <p:cNvSpPr/>
          <p:nvPr/>
        </p:nvSpPr>
        <p:spPr bwMode="auto">
          <a:xfrm>
            <a:off x="4856820" y="4042014"/>
            <a:ext cx="4104456" cy="6034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rgbClr val="C00000"/>
                </a:solidFill>
                <a:effectLst/>
                <a:latin typeface="Tahoma" pitchFamily="34" charset="0"/>
                <a:cs typeface="+mj-cs"/>
              </a:rPr>
              <a:t>أنطونيوس</a:t>
            </a:r>
          </a:p>
        </p:txBody>
      </p:sp>
      <p:sp>
        <p:nvSpPr>
          <p:cNvPr id="8" name="Rounded Rectangle 7"/>
          <p:cNvSpPr/>
          <p:nvPr/>
        </p:nvSpPr>
        <p:spPr bwMode="auto">
          <a:xfrm>
            <a:off x="225749" y="4149080"/>
            <a:ext cx="4104456" cy="6034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rgbClr val="C00000"/>
                </a:solidFill>
                <a:effectLst/>
                <a:latin typeface="Tahoma" pitchFamily="34" charset="0"/>
                <a:cs typeface="+mj-cs"/>
              </a:rPr>
              <a:t>كليزباترا السابعة</a:t>
            </a:r>
          </a:p>
        </p:txBody>
      </p:sp>
    </p:spTree>
    <p:extLst>
      <p:ext uri="{BB962C8B-B14F-4D97-AF65-F5344CB8AC3E}">
        <p14:creationId xmlns:p14="http://schemas.microsoft.com/office/powerpoint/2010/main" val="3699518785"/>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743200" y="152400"/>
            <a:ext cx="3810000" cy="76200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السيطرة</a:t>
            </a:r>
            <a:r>
              <a:rPr lang="ar-EG" sz="4000" b="1" kern="1200" dirty="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على</a:t>
            </a:r>
            <a:r>
              <a:rPr lang="ar-EG" sz="4000" b="1" kern="1200" dirty="0">
                <a:solidFill>
                  <a:srgbClr val="000000"/>
                </a:solidFill>
                <a:effectLst/>
                <a:latin typeface="Simplified Arabic" pitchFamily="18" charset="-78"/>
                <a:cs typeface="Simplified Arabic" pitchFamily="18" charset="-78"/>
              </a:rPr>
              <a:t> </a:t>
            </a:r>
            <a:r>
              <a:rPr lang="ar-EG" b="1" kern="1200" dirty="0">
                <a:solidFill>
                  <a:srgbClr val="000000"/>
                </a:solidFill>
                <a:effectLst>
                  <a:outerShdw blurRad="38100" dist="38100" dir="2700000" algn="tl">
                    <a:srgbClr val="000000">
                      <a:alpha val="43137"/>
                    </a:srgbClr>
                  </a:outerShdw>
                </a:effectLst>
                <a:cs typeface="FS_Nice" pitchFamily="2" charset="-78"/>
              </a:rPr>
              <a:t>مصر</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43000"/>
            <a:ext cx="7239000" cy="4343400"/>
          </a:xfrm>
        </p:spPr>
        <p:txBody>
          <a:bodyPr/>
          <a:lstStyle/>
          <a:p>
            <a:pPr algn="justLow" rtl="1" eaLnBrk="1" hangingPunct="1">
              <a:buClrTx/>
              <a:buFont typeface="Wingdings" pitchFamily="2" charset="2"/>
              <a:buChar char="v"/>
              <a:defRPr/>
            </a:pPr>
            <a:r>
              <a:rPr lang="ar-EG" sz="2400" b="1" dirty="0">
                <a:solidFill>
                  <a:srgbClr val="000000"/>
                </a:solidFill>
                <a:effectLst/>
              </a:rPr>
              <a:t>وأخيراً انهزم تحالف كل من أنطونيوس وكليوباترا في معركة أكتيوم البحرية عام 31 قبل الميلاد، وقام أوكتافيان بشق طريقه من آسيا نحو مصر. وعندما وصل أوكتافيان إلى الإسكندرية، كان كل من ماركوس أنطونيوس وكليوباترا قد انتحرا. ومع هزيمة كليوباترا وأنطونيوس، أصبح أوكتافيان، والذي غير اسمه إلى أغسطس، إمبراطوراً على روما، كما أن مصر ألحقت بهذه الإمبراطورية الرومانية الجديدة. وهكذا انتهت الجمهورية الرومانية، وبدءاً من هذا التاريخ، أصبحت روما وكل المناطق الخاضعة لها تحكم من طرف إمبراطور واحد هو أغسطس قيصر</a:t>
            </a:r>
            <a:r>
              <a:rPr lang="ar-EG" sz="2400" b="1" dirty="0" smtClean="0">
                <a:solidFill>
                  <a:srgbClr val="000000"/>
                </a:solidFill>
                <a:effectLst/>
              </a:rPr>
              <a:t>.</a:t>
            </a:r>
            <a:endParaRPr lang="ar-EG" sz="2800" b="1" dirty="0" smtClean="0">
              <a:solidFill>
                <a:srgbClr val="000000"/>
              </a:solidFill>
              <a:effectLst/>
            </a:endParaRPr>
          </a:p>
          <a:p>
            <a:pPr algn="justLow" rtl="1" eaLnBrk="1" hangingPunct="1">
              <a:buFont typeface="Wingdings" pitchFamily="2" charset="2"/>
              <a:buChar char="v"/>
              <a:defRPr/>
            </a:pPr>
            <a:endParaRPr lang="ar-EG" sz="2800" b="1" dirty="0" smtClean="0">
              <a:solidFill>
                <a:srgbClr val="000000"/>
              </a:solidFill>
              <a:effectLst/>
            </a:endParaRPr>
          </a:p>
          <a:p>
            <a:pPr algn="ctr" eaLnBrk="1" hangingPunct="1">
              <a:buFont typeface="Wingdings" pitchFamily="2" charset="2"/>
              <a:buNone/>
              <a:defRPr/>
            </a:pPr>
            <a:r>
              <a:rPr lang="ar-SA" sz="3600" b="1" dirty="0" smtClean="0">
                <a:solidFill>
                  <a:srgbClr val="000000"/>
                </a:solidFill>
                <a:effectLst/>
              </a:rPr>
              <a:t>.</a:t>
            </a:r>
            <a:r>
              <a:rPr lang="ar-EG" sz="3600" b="1" dirty="0" smtClean="0">
                <a:solidFill>
                  <a:srgbClr val="000000"/>
                </a:solidFill>
                <a:effectLst/>
              </a:rPr>
              <a:t> </a:t>
            </a:r>
            <a:endParaRPr lang="en-US" sz="3600" b="1" dirty="0" smtClean="0">
              <a:solidFill>
                <a:srgbClr val="000000"/>
              </a:solidFill>
              <a:effectLst/>
            </a:endParaRPr>
          </a:p>
        </p:txBody>
      </p:sp>
    </p:spTree>
    <p:extLst>
      <p:ext uri="{BB962C8B-B14F-4D97-AF65-F5344CB8AC3E}">
        <p14:creationId xmlns:p14="http://schemas.microsoft.com/office/powerpoint/2010/main" val="150091120"/>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743200" y="152400"/>
            <a:ext cx="3810000" cy="762000"/>
          </a:xfrm>
        </p:spPr>
        <p:txBody>
          <a:bodyPr/>
          <a:lstStyle/>
          <a:p>
            <a:pPr eaLnBrk="1" hangingPunct="1">
              <a:defRPr/>
            </a:pPr>
            <a:r>
              <a:rPr lang="ar-EG" b="1" dirty="0" smtClean="0">
                <a:solidFill>
                  <a:srgbClr val="000000"/>
                </a:solidFill>
                <a:effectLst>
                  <a:outerShdw blurRad="38100" dist="38100" dir="2700000" algn="tl">
                    <a:srgbClr val="000000">
                      <a:alpha val="43137"/>
                    </a:srgbClr>
                  </a:outerShdw>
                </a:effectLst>
                <a:cs typeface="FS_Nice" pitchFamily="2" charset="-78"/>
              </a:rPr>
              <a:t>أهداف المحاضرة</a:t>
            </a:r>
            <a:endParaRPr lang="en-US" b="1" dirty="0" smtClean="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43000"/>
            <a:ext cx="7239000" cy="4343400"/>
          </a:xfrm>
        </p:spPr>
        <p:txBody>
          <a:bodyPr/>
          <a:lstStyle/>
          <a:p>
            <a:pPr algn="justLow" rtl="1" eaLnBrk="1" hangingPunct="1">
              <a:buClrTx/>
              <a:buFont typeface="Wingdings" pitchFamily="2" charset="2"/>
              <a:buChar char="v"/>
              <a:defRPr/>
            </a:pPr>
            <a:r>
              <a:rPr lang="ar-EG" dirty="0" smtClean="0">
                <a:solidFill>
                  <a:srgbClr val="000000"/>
                </a:solidFill>
                <a:effectLst/>
              </a:rPr>
              <a:t>أن يتعرف الطالب على أحوال الشرق الهلينستي قبيل سيطرة الرومان عليه.</a:t>
            </a:r>
          </a:p>
          <a:p>
            <a:pPr algn="justLow" rtl="1" eaLnBrk="1" hangingPunct="1">
              <a:buClrTx/>
              <a:buFont typeface="Wingdings" pitchFamily="2" charset="2"/>
              <a:buChar char="v"/>
              <a:defRPr/>
            </a:pPr>
            <a:r>
              <a:rPr lang="ar-EG" dirty="0" smtClean="0">
                <a:solidFill>
                  <a:srgbClr val="000000"/>
                </a:solidFill>
                <a:effectLst/>
              </a:rPr>
              <a:t>أن يقارن بين أوضاع الممالك والدول الشرقية من حيث القوة والضعف، وزمن سيطرة الرومان.</a:t>
            </a:r>
          </a:p>
          <a:p>
            <a:pPr algn="justLow" rtl="1" eaLnBrk="1" hangingPunct="1">
              <a:buClrTx/>
              <a:buFont typeface="Wingdings" pitchFamily="2" charset="2"/>
              <a:buChar char="v"/>
              <a:defRPr/>
            </a:pPr>
            <a:r>
              <a:rPr lang="ar-EG" dirty="0" smtClean="0">
                <a:solidFill>
                  <a:srgbClr val="000000"/>
                </a:solidFill>
                <a:effectLst/>
              </a:rPr>
              <a:t>أن يوضح الفرق بين أوضاع ممالك ودول الشرق الضعيفة ودولة روما الفتية في الغرب.</a:t>
            </a:r>
          </a:p>
          <a:p>
            <a:pPr algn="justLow" rtl="1" eaLnBrk="1" hangingPunct="1">
              <a:buClrTx/>
              <a:buFont typeface="Wingdings" pitchFamily="2" charset="2"/>
              <a:buChar char="v"/>
              <a:defRPr/>
            </a:pPr>
            <a:r>
              <a:rPr lang="ar-EG" dirty="0" smtClean="0">
                <a:solidFill>
                  <a:srgbClr val="000000"/>
                </a:solidFill>
                <a:effectLst/>
              </a:rPr>
              <a:t>أن يستخدم الطالب الخرائط لتتبع سيطرة الرومان على الشرق الهلينستي.</a:t>
            </a:r>
          </a:p>
          <a:p>
            <a:pPr algn="justLow" rtl="1" eaLnBrk="1" hangingPunct="1">
              <a:buClrTx/>
              <a:buFont typeface="Wingdings" pitchFamily="2" charset="2"/>
              <a:buChar char="v"/>
              <a:defRPr/>
            </a:pPr>
            <a:endParaRPr lang="ar-EG" dirty="0" smtClean="0">
              <a:solidFill>
                <a:srgbClr val="000000"/>
              </a:solidFill>
              <a:effectLst/>
            </a:endParaRPr>
          </a:p>
          <a:p>
            <a:pPr algn="justLow" rtl="1" eaLnBrk="1" hangingPunct="1">
              <a:buClrTx/>
              <a:buFont typeface="Wingdings" pitchFamily="2" charset="2"/>
              <a:buChar char="v"/>
              <a:defRPr/>
            </a:pPr>
            <a:endParaRPr lang="ar-EG" dirty="0" smtClean="0">
              <a:solidFill>
                <a:srgbClr val="000000"/>
              </a:solidFill>
              <a:effectLst/>
            </a:endParaRPr>
          </a:p>
          <a:p>
            <a:pPr algn="ctr" eaLnBrk="1" hangingPunct="1">
              <a:buClrTx/>
              <a:buFont typeface="Wingdings" pitchFamily="2" charset="2"/>
              <a:buChar char="v"/>
              <a:defRPr/>
            </a:pPr>
            <a:r>
              <a:rPr lang="ar-SA" sz="4000" dirty="0" smtClean="0">
                <a:solidFill>
                  <a:srgbClr val="000000"/>
                </a:solidFill>
                <a:effectLst/>
              </a:rPr>
              <a:t>.</a:t>
            </a:r>
            <a:r>
              <a:rPr lang="ar-EG" sz="4000" dirty="0" smtClean="0">
                <a:solidFill>
                  <a:srgbClr val="000000"/>
                </a:solidFill>
                <a:effectLst/>
              </a:rPr>
              <a:t> </a:t>
            </a:r>
            <a:endParaRPr lang="en-US" sz="4000" dirty="0" smtClean="0">
              <a:solidFill>
                <a:srgbClr val="000000"/>
              </a:solidFill>
              <a:effectLst/>
            </a:endParaRPr>
          </a:p>
        </p:txBody>
      </p:sp>
    </p:spTree>
    <p:extLst>
      <p:ext uri="{BB962C8B-B14F-4D97-AF65-F5344CB8AC3E}">
        <p14:creationId xmlns:p14="http://schemas.microsoft.com/office/powerpoint/2010/main" val="2173800539"/>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32539500"/>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141474"/>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99076263"/>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78841424"/>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921"/>
            <a:ext cx="9144000" cy="6828079"/>
          </a:xfrm>
        </p:spPr>
      </p:pic>
    </p:spTree>
    <p:extLst>
      <p:ext uri="{BB962C8B-B14F-4D97-AF65-F5344CB8AC3E}">
        <p14:creationId xmlns:p14="http://schemas.microsoft.com/office/powerpoint/2010/main" val="2794649323"/>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03063731"/>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55776" y="0"/>
            <a:ext cx="3810000" cy="1080120"/>
          </a:xfrm>
        </p:spPr>
        <p:txBody>
          <a:bodyPr/>
          <a:lstStyle/>
          <a:p>
            <a:pPr eaLnBrk="1" hangingPunct="1">
              <a:defRPr/>
            </a:pPr>
            <a:r>
              <a:rPr lang="ar-EG" b="1" dirty="0">
                <a:solidFill>
                  <a:srgbClr val="000000"/>
                </a:solidFill>
                <a:effectLst>
                  <a:outerShdw blurRad="38100" dist="38100" dir="2700000" algn="tl">
                    <a:srgbClr val="000000">
                      <a:alpha val="43137"/>
                    </a:srgbClr>
                  </a:outerShdw>
                </a:effectLst>
                <a:cs typeface="FS_Nice" pitchFamily="2" charset="-78"/>
              </a:rPr>
              <a:t>السيطرة على مملكة مقدونيا</a:t>
            </a:r>
            <a:endParaRPr lang="en-US" b="1"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38200" y="1143000"/>
            <a:ext cx="7239000" cy="4343400"/>
          </a:xfrm>
        </p:spPr>
        <p:txBody>
          <a:bodyPr/>
          <a:lstStyle/>
          <a:p>
            <a:pPr algn="justLow" rtl="1" eaLnBrk="1" hangingPunct="1">
              <a:buFont typeface="Wingdings" pitchFamily="2" charset="2"/>
              <a:buChar char="v"/>
              <a:defRPr/>
            </a:pPr>
            <a:endParaRPr lang="ar-EG" sz="4400" b="1" dirty="0">
              <a:solidFill>
                <a:srgbClr val="000000"/>
              </a:solidFill>
              <a:effectLst>
                <a:outerShdw blurRad="38100" dist="38100" dir="2700000" algn="tl">
                  <a:srgbClr val="000000">
                    <a:alpha val="43137"/>
                  </a:srgbClr>
                </a:outerShdw>
              </a:effectLst>
              <a:latin typeface="+mj-lt"/>
              <a:ea typeface="+mj-ea"/>
              <a:cs typeface="FS_Nice" pitchFamily="2" charset="-78"/>
            </a:endParaRPr>
          </a:p>
          <a:p>
            <a:pPr algn="justLow" rtl="1" eaLnBrk="1" hangingPunct="1">
              <a:buClrTx/>
              <a:buFont typeface="Wingdings" pitchFamily="2" charset="2"/>
              <a:buChar char="v"/>
              <a:defRPr/>
            </a:pPr>
            <a:r>
              <a:rPr lang="ar-EG" sz="2400" b="1" dirty="0" smtClean="0">
                <a:solidFill>
                  <a:srgbClr val="000000"/>
                </a:solidFill>
                <a:effectLst/>
              </a:rPr>
              <a:t>كانت </a:t>
            </a:r>
            <a:r>
              <a:rPr lang="ar-EG" sz="2400" b="1" dirty="0">
                <a:solidFill>
                  <a:srgbClr val="000000"/>
                </a:solidFill>
                <a:effectLst/>
              </a:rPr>
              <a:t>مقدونيا هي الجزء الثالث الكبير من إمبراطورية الإسكندر، وكانت تطمح إلى أن تكون لها اليد العليا في أوروبا الشرقية. وقد خضع جزء من بلاد اليونان لسلطتها. ولكن العديد من المدن اليونانية ظلت حرة.</a:t>
            </a:r>
          </a:p>
          <a:p>
            <a:pPr algn="justLow" rtl="1" eaLnBrk="1" hangingPunct="1">
              <a:buClrTx/>
              <a:buFont typeface="Wingdings" pitchFamily="2" charset="2"/>
              <a:buChar char="v"/>
              <a:defRPr/>
            </a:pPr>
            <a:r>
              <a:rPr lang="ar-EG" sz="2400" b="1" dirty="0" smtClean="0">
                <a:solidFill>
                  <a:srgbClr val="000000"/>
                </a:solidFill>
                <a:effectLst/>
              </a:rPr>
              <a:t>وعندما </a:t>
            </a:r>
            <a:r>
              <a:rPr lang="ar-EG" sz="2400" b="1" dirty="0">
                <a:solidFill>
                  <a:srgbClr val="000000"/>
                </a:solidFill>
                <a:effectLst/>
              </a:rPr>
              <a:t>اعتلى فيليب الخامس عرش مقدونيا كانت مملكته في حالة مزدهرة. وكان هذا الحاكم الشاب طموحاً لتوسيع سلطته؛ ولذلك دخل في علاقات عدائية مع روما التي تبنت موقف </a:t>
            </a:r>
            <a:r>
              <a:rPr lang="ar-EG" sz="2400" b="1" dirty="0" smtClean="0">
                <a:solidFill>
                  <a:srgbClr val="000000"/>
                </a:solidFill>
                <a:effectLst/>
              </a:rPr>
              <a:t>المدن اليونانية.</a:t>
            </a:r>
            <a:endParaRPr lang="ar-EG" sz="2400" b="1" dirty="0">
              <a:solidFill>
                <a:srgbClr val="000000"/>
              </a:solidFill>
              <a:effectLst/>
            </a:endParaRPr>
          </a:p>
          <a:p>
            <a:pPr algn="justLow" rtl="1" eaLnBrk="1" hangingPunct="1">
              <a:buClrTx/>
              <a:buFont typeface="Wingdings" pitchFamily="2" charset="2"/>
              <a:buChar char="v"/>
              <a:defRPr/>
            </a:pPr>
            <a:endParaRPr lang="ar-EG" sz="2800" b="1" dirty="0" smtClean="0">
              <a:solidFill>
                <a:srgbClr val="000000"/>
              </a:solidFill>
              <a:effectLst/>
            </a:endParaRPr>
          </a:p>
          <a:p>
            <a:pPr algn="justLow" rtl="1" eaLnBrk="1" hangingPunct="1">
              <a:buClrTx/>
              <a:buFont typeface="Wingdings" pitchFamily="2" charset="2"/>
              <a:buChar char="v"/>
              <a:defRPr/>
            </a:pPr>
            <a:endParaRPr lang="ar-EG" sz="2800" b="1" dirty="0" smtClean="0">
              <a:solidFill>
                <a:srgbClr val="000000"/>
              </a:solidFill>
              <a:effectLst/>
            </a:endParaRPr>
          </a:p>
          <a:p>
            <a:pPr algn="justLow" rtl="1" eaLnBrk="1" hangingPunct="1">
              <a:buClrTx/>
              <a:buFont typeface="Wingdings" pitchFamily="2" charset="2"/>
              <a:buChar char="v"/>
              <a:defRPr/>
            </a:pPr>
            <a:endParaRPr lang="ar-EG" sz="2800" b="1" dirty="0" smtClean="0">
              <a:solidFill>
                <a:srgbClr val="000000"/>
              </a:solidFill>
              <a:effectLst/>
            </a:endParaRPr>
          </a:p>
          <a:p>
            <a:pPr algn="ctr" eaLnBrk="1" hangingPunct="1">
              <a:buFont typeface="Wingdings" pitchFamily="2" charset="2"/>
              <a:buNone/>
              <a:defRPr/>
            </a:pPr>
            <a:r>
              <a:rPr lang="ar-SA" sz="4000" dirty="0" smtClean="0">
                <a:solidFill>
                  <a:schemeClr val="folHlink"/>
                </a:solidFill>
              </a:rPr>
              <a:t>.</a:t>
            </a:r>
            <a:r>
              <a:rPr lang="ar-EG" sz="4000" dirty="0" smtClean="0">
                <a:solidFill>
                  <a:schemeClr val="folHlink"/>
                </a:solidFill>
              </a:rPr>
              <a:t> </a:t>
            </a:r>
            <a:endParaRPr lang="en-US" sz="4000" dirty="0" smtClean="0">
              <a:solidFill>
                <a:schemeClr val="folHlink"/>
              </a:solidFill>
            </a:endParaRPr>
          </a:p>
        </p:txBody>
      </p:sp>
      <p:sp>
        <p:nvSpPr>
          <p:cNvPr id="4" name="Rectangle 2"/>
          <p:cNvSpPr txBox="1">
            <a:spLocks noChangeArrowheads="1"/>
          </p:cNvSpPr>
          <p:nvPr/>
        </p:nvSpPr>
        <p:spPr bwMode="auto">
          <a:xfrm>
            <a:off x="5436096" y="1289218"/>
            <a:ext cx="3168352" cy="504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a:lstStyle>
          <a:p>
            <a:pPr eaLnBrk="1" hangingPunct="1">
              <a:defRPr/>
            </a:pPr>
            <a:r>
              <a:rPr lang="ar-EG" sz="2800" b="1" dirty="0">
                <a:solidFill>
                  <a:srgbClr val="000000"/>
                </a:solidFill>
                <a:effectLst/>
                <a:latin typeface="+mn-lt"/>
                <a:ea typeface="+mn-ea"/>
              </a:rPr>
              <a:t>مملكة</a:t>
            </a:r>
            <a:r>
              <a:rPr lang="ar-EG" sz="4800" b="1" dirty="0" smtClean="0">
                <a:solidFill>
                  <a:srgbClr val="000000"/>
                </a:solidFill>
                <a:effectLst/>
                <a:cs typeface="FS_Nice" pitchFamily="2" charset="-78"/>
              </a:rPr>
              <a:t> </a:t>
            </a:r>
            <a:r>
              <a:rPr lang="ar-EG" sz="2800" b="1" dirty="0">
                <a:solidFill>
                  <a:srgbClr val="000000"/>
                </a:solidFill>
                <a:effectLst/>
                <a:latin typeface="+mn-lt"/>
                <a:ea typeface="+mn-ea"/>
              </a:rPr>
              <a:t>مقدونيا</a:t>
            </a:r>
            <a:endParaRPr lang="en-US" sz="2800" b="1" dirty="0">
              <a:solidFill>
                <a:srgbClr val="000000"/>
              </a:solidFill>
              <a:effectLst/>
              <a:latin typeface="+mn-lt"/>
              <a:ea typeface="+mn-ea"/>
            </a:endParaRPr>
          </a:p>
        </p:txBody>
      </p:sp>
      <p:sp>
        <p:nvSpPr>
          <p:cNvPr id="5" name="Rectangle 2"/>
          <p:cNvSpPr txBox="1">
            <a:spLocks noChangeArrowheads="1"/>
          </p:cNvSpPr>
          <p:nvPr/>
        </p:nvSpPr>
        <p:spPr bwMode="auto">
          <a:xfrm>
            <a:off x="6156176" y="3356992"/>
            <a:ext cx="2448272" cy="504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a:lstStyle>
          <a:p>
            <a:pPr eaLnBrk="1" hangingPunct="1">
              <a:defRPr/>
            </a:pPr>
            <a:endParaRPr lang="en-US" b="1" dirty="0">
              <a:solidFill>
                <a:srgbClr val="FF3300"/>
              </a:solidFill>
              <a:cs typeface="FS_Nice" pitchFamily="2" charset="-78"/>
            </a:endParaRPr>
          </a:p>
        </p:txBody>
      </p:sp>
    </p:spTree>
    <p:extLst>
      <p:ext uri="{BB962C8B-B14F-4D97-AF65-F5344CB8AC3E}">
        <p14:creationId xmlns:p14="http://schemas.microsoft.com/office/powerpoint/2010/main" val="3652929674"/>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051720" y="332656"/>
            <a:ext cx="4386064" cy="762000"/>
          </a:xfrm>
        </p:spPr>
        <p:txBody>
          <a:bodyPr/>
          <a:lstStyle/>
          <a:p>
            <a:pPr eaLnBrk="1" hangingPunct="1">
              <a:defRPr/>
            </a:pPr>
            <a:r>
              <a:rPr lang="ar-EG" b="1" dirty="0">
                <a:solidFill>
                  <a:srgbClr val="000000"/>
                </a:solidFill>
                <a:effectLst>
                  <a:outerShdw blurRad="38100" dist="38100" dir="2700000" algn="tl">
                    <a:srgbClr val="000000">
                      <a:alpha val="43137"/>
                    </a:srgbClr>
                  </a:outerShdw>
                </a:effectLst>
                <a:cs typeface="FS_Nice" pitchFamily="2" charset="-78"/>
              </a:rPr>
              <a:t>السيطرة</a:t>
            </a:r>
            <a:r>
              <a:rPr lang="ar-EG" b="1" kern="1200" dirty="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على</a:t>
            </a:r>
            <a:r>
              <a:rPr lang="ar-EG" b="1" kern="1200" dirty="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مملكة</a:t>
            </a:r>
            <a:r>
              <a:rPr lang="ar-EG" b="1" kern="1200" dirty="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مقدونيا</a:t>
            </a:r>
            <a:endParaRPr lang="en-US" b="1"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99592" y="1412776"/>
            <a:ext cx="7239000" cy="4343400"/>
          </a:xfrm>
        </p:spPr>
        <p:txBody>
          <a:bodyPr/>
          <a:lstStyle/>
          <a:p>
            <a:pPr marL="0" indent="0" algn="justLow" rtl="1" eaLnBrk="1" hangingPunct="1">
              <a:buNone/>
              <a:defRPr/>
            </a:pPr>
            <a:endParaRPr lang="ar-EG" sz="4400" b="1" dirty="0">
              <a:solidFill>
                <a:srgbClr val="000000"/>
              </a:solidFill>
              <a:effectLst>
                <a:outerShdw blurRad="38100" dist="38100" dir="2700000" algn="tl">
                  <a:srgbClr val="000000">
                    <a:alpha val="43137"/>
                  </a:srgbClr>
                </a:outerShdw>
              </a:effectLst>
              <a:latin typeface="+mj-lt"/>
              <a:ea typeface="+mj-ea"/>
              <a:cs typeface="FS_Nice" pitchFamily="2" charset="-78"/>
            </a:endParaRPr>
          </a:p>
          <a:p>
            <a:pPr algn="justLow" rtl="1" eaLnBrk="1" hangingPunct="1">
              <a:buClrTx/>
              <a:buFont typeface="Wingdings" pitchFamily="2" charset="2"/>
              <a:buChar char="v"/>
              <a:defRPr/>
            </a:pPr>
            <a:r>
              <a:rPr lang="ar-EG" sz="2400" b="1" dirty="0" smtClean="0">
                <a:solidFill>
                  <a:srgbClr val="000000"/>
                </a:solidFill>
                <a:effectLst/>
              </a:rPr>
              <a:t>أدى </a:t>
            </a:r>
            <a:r>
              <a:rPr lang="ar-EG" sz="2400" b="1" dirty="0">
                <a:solidFill>
                  <a:srgbClr val="000000"/>
                </a:solidFill>
                <a:effectLst/>
              </a:rPr>
              <a:t>تحالف فيليب ملك مقدونيا مع هانيبال أثناء الحرب البونيقية الثانية، إلى الصراع الأول بين روما ومقدونيا</a:t>
            </a:r>
            <a:r>
              <a:rPr lang="ar-EG" sz="2400" b="1" dirty="0" smtClean="0">
                <a:solidFill>
                  <a:srgbClr val="000000"/>
                </a:solidFill>
                <a:effectLst/>
              </a:rPr>
              <a:t>.</a:t>
            </a:r>
          </a:p>
          <a:p>
            <a:pPr algn="justLow" rtl="1" eaLnBrk="1" hangingPunct="1">
              <a:buClrTx/>
              <a:buFont typeface="Wingdings" pitchFamily="2" charset="2"/>
              <a:buChar char="v"/>
              <a:defRPr/>
            </a:pPr>
            <a:r>
              <a:rPr lang="ar-EG" sz="2400" b="1" dirty="0" smtClean="0">
                <a:solidFill>
                  <a:srgbClr val="000000"/>
                </a:solidFill>
                <a:effectLst/>
              </a:rPr>
              <a:t>أرسلت </a:t>
            </a:r>
            <a:r>
              <a:rPr lang="ar-EG" sz="2400" b="1" dirty="0">
                <a:solidFill>
                  <a:srgbClr val="000000"/>
                </a:solidFill>
                <a:effectLst/>
              </a:rPr>
              <a:t>روما قوة صغيرة عبر البحر الأدرياتيكي، لعقد الصداقة مع العصبة الأيتولية وإبقاء فيليب مشغولاً في بلاده</a:t>
            </a:r>
            <a:r>
              <a:rPr lang="ar-EG" sz="2400" b="1" dirty="0" smtClean="0">
                <a:solidFill>
                  <a:srgbClr val="000000"/>
                </a:solidFill>
                <a:effectLst/>
              </a:rPr>
              <a:t>.</a:t>
            </a:r>
          </a:p>
          <a:p>
            <a:pPr algn="justLow" rtl="1" eaLnBrk="1" hangingPunct="1">
              <a:buClrTx/>
              <a:buFont typeface="Wingdings" pitchFamily="2" charset="2"/>
              <a:buChar char="v"/>
              <a:defRPr/>
            </a:pPr>
            <a:r>
              <a:rPr lang="ar-EG" sz="2400" b="1" dirty="0">
                <a:solidFill>
                  <a:srgbClr val="000000"/>
                </a:solidFill>
                <a:effectLst/>
              </a:rPr>
              <a:t>ولكن العصبة الأيتولية لم تكن راضية عن الدعم الذي قدمته لها روما، ولذلك سرعان ما عقدت السلام مع فيليب.</a:t>
            </a:r>
          </a:p>
          <a:p>
            <a:pPr marL="0" indent="0" algn="justLow" rtl="1" eaLnBrk="1" hangingPunct="1">
              <a:buNone/>
              <a:defRPr/>
            </a:pPr>
            <a:endParaRPr lang="ar-EG" sz="2400" b="1" dirty="0">
              <a:solidFill>
                <a:srgbClr val="000000"/>
              </a:solidFill>
              <a:effectLst/>
            </a:endParaRPr>
          </a:p>
          <a:p>
            <a:pPr algn="justLow" rtl="1" eaLnBrk="1" hangingPunct="1">
              <a:buFont typeface="Wingdings" pitchFamily="2" charset="2"/>
              <a:buChar char="v"/>
              <a:defRPr/>
            </a:pPr>
            <a:endParaRPr lang="ar-EG" b="1" dirty="0" smtClean="0">
              <a:solidFill>
                <a:srgbClr val="000000"/>
              </a:solidFill>
              <a:effectLst/>
            </a:endParaRPr>
          </a:p>
          <a:p>
            <a:pPr marL="0" indent="0" algn="justLow" rtl="1" eaLnBrk="1" hangingPunct="1">
              <a:buNone/>
              <a:defRPr/>
            </a:pPr>
            <a:endParaRPr lang="ar-EG" b="1" dirty="0" smtClean="0">
              <a:solidFill>
                <a:srgbClr val="000000"/>
              </a:solidFill>
              <a:effectLst/>
            </a:endParaRPr>
          </a:p>
          <a:p>
            <a:pPr algn="justLow" rtl="1" eaLnBrk="1" hangingPunct="1">
              <a:buFont typeface="Wingdings" pitchFamily="2" charset="2"/>
              <a:buChar char="v"/>
              <a:defRPr/>
            </a:pPr>
            <a:endParaRPr lang="ar-EG" b="1" dirty="0" smtClean="0">
              <a:solidFill>
                <a:srgbClr val="000000"/>
              </a:solidFill>
              <a:effectLst/>
            </a:endParaRPr>
          </a:p>
          <a:p>
            <a:pPr algn="ctr" eaLnBrk="1" hangingPunct="1">
              <a:buFont typeface="Wingdings" pitchFamily="2" charset="2"/>
              <a:buNone/>
              <a:defRPr/>
            </a:pPr>
            <a:r>
              <a:rPr lang="ar-SA" sz="4000" b="1" dirty="0" smtClean="0">
                <a:solidFill>
                  <a:srgbClr val="000000"/>
                </a:solidFill>
                <a:effectLst/>
              </a:rPr>
              <a:t>.</a:t>
            </a:r>
            <a:r>
              <a:rPr lang="ar-EG" sz="4000" b="1" dirty="0" smtClean="0">
                <a:solidFill>
                  <a:srgbClr val="000000"/>
                </a:solidFill>
                <a:effectLst/>
              </a:rPr>
              <a:t> </a:t>
            </a:r>
            <a:endParaRPr lang="en-US" sz="4000" b="1" dirty="0" smtClean="0">
              <a:solidFill>
                <a:srgbClr val="000000"/>
              </a:solidFill>
              <a:effectLst/>
            </a:endParaRPr>
          </a:p>
        </p:txBody>
      </p:sp>
      <p:sp>
        <p:nvSpPr>
          <p:cNvPr id="4" name="Rectangle 2"/>
          <p:cNvSpPr txBox="1">
            <a:spLocks noChangeArrowheads="1"/>
          </p:cNvSpPr>
          <p:nvPr/>
        </p:nvSpPr>
        <p:spPr bwMode="auto">
          <a:xfrm>
            <a:off x="2987824" y="1612636"/>
            <a:ext cx="5544616" cy="504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a:lstStyle>
          <a:p>
            <a:pPr eaLnBrk="1" hangingPunct="1">
              <a:defRPr/>
            </a:pPr>
            <a:r>
              <a:rPr lang="ar-EG" sz="2400" b="1" dirty="0">
                <a:solidFill>
                  <a:srgbClr val="000000"/>
                </a:solidFill>
                <a:effectLst/>
                <a:latin typeface="+mn-lt"/>
                <a:ea typeface="+mn-ea"/>
              </a:rPr>
              <a:t>الحروب المقدونية الأولى والثانية</a:t>
            </a:r>
            <a:endParaRPr lang="en-US" sz="2400" b="1" dirty="0">
              <a:solidFill>
                <a:srgbClr val="000000"/>
              </a:solidFill>
              <a:effectLst/>
              <a:latin typeface="+mn-lt"/>
              <a:ea typeface="+mn-ea"/>
            </a:endParaRPr>
          </a:p>
        </p:txBody>
      </p:sp>
    </p:spTree>
    <p:extLst>
      <p:ext uri="{BB962C8B-B14F-4D97-AF65-F5344CB8AC3E}">
        <p14:creationId xmlns:p14="http://schemas.microsoft.com/office/powerpoint/2010/main" val="1919921089"/>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835696" y="332656"/>
            <a:ext cx="4746104" cy="762000"/>
          </a:xfrm>
        </p:spPr>
        <p:txBody>
          <a:bodyPr/>
          <a:lstStyle/>
          <a:p>
            <a:pPr eaLnBrk="1" hangingPunct="1">
              <a:defRPr/>
            </a:pPr>
            <a:r>
              <a:rPr lang="ar-EG" b="1" dirty="0">
                <a:solidFill>
                  <a:srgbClr val="000000"/>
                </a:solidFill>
                <a:effectLst>
                  <a:outerShdw blurRad="38100" dist="38100" dir="2700000" algn="tl">
                    <a:srgbClr val="000000">
                      <a:alpha val="43137"/>
                    </a:srgbClr>
                  </a:outerShdw>
                </a:effectLst>
                <a:cs typeface="FS_Nice" pitchFamily="2" charset="-78"/>
              </a:rPr>
              <a:t>السيطرة</a:t>
            </a:r>
            <a:r>
              <a:rPr lang="ar-EG" b="1" kern="1200" dirty="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على</a:t>
            </a:r>
            <a:r>
              <a:rPr lang="ar-EG" b="1" kern="1200" dirty="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مملكة</a:t>
            </a:r>
            <a:r>
              <a:rPr lang="ar-EG" b="1" kern="1200" dirty="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مقدونيا</a:t>
            </a:r>
            <a:endParaRPr lang="en-US" b="1"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827584" y="1988840"/>
            <a:ext cx="7272808" cy="4320480"/>
          </a:xfrm>
        </p:spPr>
        <p:txBody>
          <a:bodyPr/>
          <a:lstStyle/>
          <a:p>
            <a:pPr algn="justLow" rtl="1" eaLnBrk="1" hangingPunct="1">
              <a:buClrTx/>
              <a:buFont typeface="Wingdings" pitchFamily="2" charset="2"/>
              <a:buChar char="v"/>
              <a:defRPr/>
            </a:pPr>
            <a:r>
              <a:rPr lang="ar-EG" sz="4000" b="1" kern="1200" dirty="0">
                <a:solidFill>
                  <a:srgbClr val="000000"/>
                </a:solidFill>
                <a:effectLst/>
                <a:latin typeface="+mj-lt"/>
                <a:ea typeface="+mj-ea"/>
                <a:cs typeface="FS_Nice" pitchFamily="2" charset="-78"/>
              </a:rPr>
              <a:t>كما أن الرومان أنفسهم كانوا على استعداد أيضاً لإبرام معاهدة سلام معه؛ لأنهم كانوا على وشك غزو أفريقيا. وهكذا انتهى ما يسمى عموماً الحرب المقدونية الأولى.</a:t>
            </a:r>
          </a:p>
          <a:p>
            <a:pPr algn="justLow" rtl="1" eaLnBrk="1" hangingPunct="1">
              <a:buClrTx/>
              <a:buFont typeface="Wingdings" pitchFamily="2" charset="2"/>
              <a:buChar char="v"/>
              <a:defRPr/>
            </a:pPr>
            <a:r>
              <a:rPr lang="ar-EG" sz="4000" b="1" kern="1200" dirty="0">
                <a:solidFill>
                  <a:srgbClr val="000000"/>
                </a:solidFill>
                <a:effectLst/>
                <a:latin typeface="+mj-lt"/>
                <a:ea typeface="+mj-ea"/>
                <a:cs typeface="FS_Nice" pitchFamily="2" charset="-78"/>
              </a:rPr>
              <a:t>بدأت الحرب المقدونية الثانية عندما استنجدت مدن ودول اليونان وآسيا الصغرى بروما لحمايتها، تبنت روما موقف تلك الدول الصغيرة، وأعلنت الحرب ضد مقدونيا.</a:t>
            </a:r>
          </a:p>
          <a:p>
            <a:pPr algn="justLow" rtl="1" eaLnBrk="1" hangingPunct="1">
              <a:buFont typeface="Wingdings" pitchFamily="2" charset="2"/>
              <a:buChar char="v"/>
              <a:defRPr/>
            </a:pPr>
            <a:endParaRPr lang="ar-EG" b="1" dirty="0" smtClean="0">
              <a:solidFill>
                <a:srgbClr val="000000"/>
              </a:solidFill>
              <a:effectLst/>
            </a:endParaRPr>
          </a:p>
          <a:p>
            <a:pPr algn="justLow" rtl="1" eaLnBrk="1" hangingPunct="1">
              <a:buFont typeface="Wingdings" pitchFamily="2" charset="2"/>
              <a:buChar char="v"/>
              <a:defRPr/>
            </a:pPr>
            <a:endParaRPr lang="ar-EG" b="1" dirty="0" smtClean="0">
              <a:solidFill>
                <a:srgbClr val="000000"/>
              </a:solidFill>
              <a:effectLst/>
            </a:endParaRPr>
          </a:p>
          <a:p>
            <a:pPr algn="ctr" eaLnBrk="1" hangingPunct="1">
              <a:buFont typeface="Wingdings" pitchFamily="2" charset="2"/>
              <a:buNone/>
              <a:defRPr/>
            </a:pPr>
            <a:r>
              <a:rPr lang="ar-SA" sz="4000" b="1" dirty="0" smtClean="0">
                <a:solidFill>
                  <a:srgbClr val="000000"/>
                </a:solidFill>
                <a:effectLst/>
              </a:rPr>
              <a:t>.</a:t>
            </a:r>
            <a:r>
              <a:rPr lang="ar-EG" sz="4000" b="1" dirty="0" smtClean="0">
                <a:solidFill>
                  <a:srgbClr val="000000"/>
                </a:solidFill>
                <a:effectLst/>
              </a:rPr>
              <a:t> </a:t>
            </a:r>
            <a:endParaRPr lang="en-US" sz="4000" b="1" dirty="0" smtClean="0">
              <a:solidFill>
                <a:srgbClr val="000000"/>
              </a:solidFill>
              <a:effectLst/>
            </a:endParaRPr>
          </a:p>
        </p:txBody>
      </p:sp>
      <p:sp>
        <p:nvSpPr>
          <p:cNvPr id="4" name="Rectangle 2"/>
          <p:cNvSpPr txBox="1">
            <a:spLocks noChangeArrowheads="1"/>
          </p:cNvSpPr>
          <p:nvPr/>
        </p:nvSpPr>
        <p:spPr bwMode="auto">
          <a:xfrm>
            <a:off x="2195736" y="1360309"/>
            <a:ext cx="6368162" cy="504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a:lstStyle>
          <a:p>
            <a:pPr eaLnBrk="1" hangingPunct="1">
              <a:defRPr/>
            </a:pPr>
            <a:r>
              <a:rPr lang="ar-EG" sz="2800" b="1" dirty="0">
                <a:solidFill>
                  <a:srgbClr val="000000"/>
                </a:solidFill>
                <a:effectLst/>
                <a:latin typeface="+mn-lt"/>
                <a:ea typeface="+mn-ea"/>
              </a:rPr>
              <a:t>تابع الحروب المقدونية الأولى والثانية</a:t>
            </a:r>
            <a:endParaRPr lang="en-US" sz="2800" b="1" dirty="0">
              <a:solidFill>
                <a:srgbClr val="000000"/>
              </a:solidFill>
              <a:effectLst/>
              <a:latin typeface="+mn-lt"/>
              <a:ea typeface="+mn-ea"/>
            </a:endParaRPr>
          </a:p>
        </p:txBody>
      </p:sp>
    </p:spTree>
    <p:extLst>
      <p:ext uri="{BB962C8B-B14F-4D97-AF65-F5344CB8AC3E}">
        <p14:creationId xmlns:p14="http://schemas.microsoft.com/office/powerpoint/2010/main" val="3786484887"/>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339752" y="1484784"/>
            <a:ext cx="6192688" cy="576064"/>
          </a:xfrm>
        </p:spPr>
        <p:txBody>
          <a:bodyPr/>
          <a:lstStyle/>
          <a:p>
            <a:pPr eaLnBrk="1" hangingPunct="1">
              <a:defRPr/>
            </a:pPr>
            <a:r>
              <a:rPr lang="ar-EG" b="1" dirty="0" smtClean="0">
                <a:solidFill>
                  <a:srgbClr val="000000"/>
                </a:solidFill>
                <a:effectLst/>
                <a:cs typeface="FS_Nice" pitchFamily="2" charset="-78"/>
              </a:rPr>
              <a:t/>
            </a:r>
            <a:br>
              <a:rPr lang="ar-EG" b="1" dirty="0" smtClean="0">
                <a:solidFill>
                  <a:srgbClr val="000000"/>
                </a:solidFill>
                <a:effectLst/>
                <a:cs typeface="FS_Nice" pitchFamily="2" charset="-78"/>
              </a:rPr>
            </a:br>
            <a:r>
              <a:rPr lang="ar-EG" sz="2800" b="1" kern="1200" dirty="0">
                <a:solidFill>
                  <a:srgbClr val="000000"/>
                </a:solidFill>
                <a:effectLst/>
                <a:latin typeface="+mn-lt"/>
                <a:ea typeface="+mn-ea"/>
              </a:rPr>
              <a:t>ت</a:t>
            </a:r>
            <a:r>
              <a:rPr lang="ar-EG" sz="2800" b="1" kern="1200" dirty="0">
                <a:solidFill>
                  <a:srgbClr val="000000"/>
                </a:solidFill>
                <a:effectLst/>
                <a:latin typeface="+mn-lt"/>
                <a:ea typeface="+mn-ea"/>
              </a:rPr>
              <a:t>ابع</a:t>
            </a:r>
            <a:r>
              <a:rPr lang="ar-EG" sz="2800" b="1" kern="1200" dirty="0">
                <a:solidFill>
                  <a:srgbClr val="000000"/>
                </a:solidFill>
                <a:effectLst/>
                <a:latin typeface="+mn-lt"/>
                <a:ea typeface="+mn-ea"/>
              </a:rPr>
              <a:t> </a:t>
            </a:r>
            <a:r>
              <a:rPr lang="ar-EG" sz="2800" b="1" kern="1200" dirty="0">
                <a:solidFill>
                  <a:srgbClr val="000000"/>
                </a:solidFill>
                <a:effectLst/>
                <a:latin typeface="+mn-lt"/>
                <a:ea typeface="+mn-ea"/>
              </a:rPr>
              <a:t>الحروب المقدونية الأولى </a:t>
            </a:r>
            <a:r>
              <a:rPr lang="ar-EG" sz="2800" b="1" kern="1200" dirty="0">
                <a:solidFill>
                  <a:srgbClr val="000000"/>
                </a:solidFill>
                <a:effectLst/>
                <a:latin typeface="+mn-lt"/>
                <a:ea typeface="+mn-ea"/>
              </a:rPr>
              <a:t>والثانية</a:t>
            </a:r>
            <a:r>
              <a:rPr lang="en-US" b="1" dirty="0">
                <a:solidFill>
                  <a:srgbClr val="000000"/>
                </a:solidFill>
                <a:effectLst/>
                <a:cs typeface="FS_Nice" pitchFamily="2" charset="-78"/>
              </a:rPr>
              <a:t/>
            </a:r>
            <a:br>
              <a:rPr lang="en-US" b="1" dirty="0">
                <a:solidFill>
                  <a:srgbClr val="000000"/>
                </a:solidFill>
                <a:effectLst/>
                <a:cs typeface="FS_Nice" pitchFamily="2" charset="-78"/>
              </a:rPr>
            </a:br>
            <a:endParaRPr lang="en-US" b="1" dirty="0" smtClean="0">
              <a:solidFill>
                <a:srgbClr val="000000"/>
              </a:solidFill>
              <a:effectLst/>
              <a:cs typeface="FS_Nice" pitchFamily="2" charset="-78"/>
            </a:endParaRPr>
          </a:p>
        </p:txBody>
      </p:sp>
      <p:sp>
        <p:nvSpPr>
          <p:cNvPr id="81923" name="Rectangle 3"/>
          <p:cNvSpPr>
            <a:spLocks noGrp="1" noChangeArrowheads="1"/>
          </p:cNvSpPr>
          <p:nvPr>
            <p:ph type="body" idx="1"/>
          </p:nvPr>
        </p:nvSpPr>
        <p:spPr>
          <a:xfrm>
            <a:off x="827584" y="1988840"/>
            <a:ext cx="7118176" cy="3510136"/>
          </a:xfrm>
        </p:spPr>
        <p:txBody>
          <a:bodyPr/>
          <a:lstStyle/>
          <a:p>
            <a:pPr algn="justLow" rtl="1" eaLnBrk="1" hangingPunct="1">
              <a:buClrTx/>
              <a:buFont typeface="Wingdings" pitchFamily="2" charset="2"/>
              <a:buChar char="v"/>
              <a:defRPr/>
            </a:pPr>
            <a:r>
              <a:rPr lang="ar-EG" sz="4000" b="1" dirty="0">
                <a:solidFill>
                  <a:srgbClr val="000000"/>
                </a:solidFill>
                <a:effectLst/>
                <a:latin typeface="+mj-lt"/>
                <a:ea typeface="+mj-ea"/>
                <a:cs typeface="FS_Nice" pitchFamily="2" charset="-78"/>
              </a:rPr>
              <a:t>ودارت رحى المعركة الحاسمة في هذه الحرب بالقرب من تل في تيساليا </a:t>
            </a:r>
            <a:r>
              <a:rPr lang="en-US" sz="4000" b="1" dirty="0">
                <a:solidFill>
                  <a:srgbClr val="000000"/>
                </a:solidFill>
                <a:effectLst/>
                <a:latin typeface="+mj-lt"/>
                <a:ea typeface="+mj-ea"/>
                <a:cs typeface="FS_Nice" pitchFamily="2" charset="-78"/>
              </a:rPr>
              <a:t>Thessaly </a:t>
            </a:r>
            <a:r>
              <a:rPr lang="ar-EG" sz="4000" b="1" dirty="0">
                <a:solidFill>
                  <a:srgbClr val="000000"/>
                </a:solidFill>
                <a:effectLst/>
                <a:latin typeface="+mj-lt"/>
                <a:ea typeface="+mj-ea"/>
                <a:cs typeface="FS_Nice" pitchFamily="2" charset="-78"/>
              </a:rPr>
              <a:t>يُسمى كينوسيفالاي </a:t>
            </a:r>
            <a:r>
              <a:rPr lang="en-US" sz="4000" b="1" dirty="0">
                <a:solidFill>
                  <a:srgbClr val="000000"/>
                </a:solidFill>
                <a:effectLst/>
                <a:latin typeface="+mj-lt"/>
                <a:ea typeface="+mj-ea"/>
                <a:cs typeface="FS_Nice" pitchFamily="2" charset="-78"/>
              </a:rPr>
              <a:t>Cynoscephalae</a:t>
            </a:r>
            <a:r>
              <a:rPr lang="ar-EG" sz="4000" b="1" dirty="0">
                <a:solidFill>
                  <a:srgbClr val="000000"/>
                </a:solidFill>
                <a:effectLst/>
                <a:latin typeface="+mj-lt"/>
                <a:ea typeface="+mj-ea"/>
                <a:cs typeface="FS_Nice" pitchFamily="2" charset="-78"/>
              </a:rPr>
              <a:t> (رؤوس الكلاب) عام 197 ق. م. وهزم فيليب تماماً وأباد الرومان جيشه. وعلى الرغم من أن مقدونيا لم تتحول إلى ولاية رومانية، إلا أنها أصبحت تخضع عملياً لروما.</a:t>
            </a:r>
          </a:p>
          <a:p>
            <a:pPr marL="0" indent="0" algn="justLow" rtl="1" eaLnBrk="1" hangingPunct="1">
              <a:buNone/>
              <a:defRPr/>
            </a:pPr>
            <a:endParaRPr lang="ar-EG" sz="2800" b="1" dirty="0" smtClean="0">
              <a:solidFill>
                <a:srgbClr val="000000"/>
              </a:solidFill>
              <a:effectLst/>
            </a:endParaRPr>
          </a:p>
          <a:p>
            <a:pPr algn="justLow" rtl="1" eaLnBrk="1" hangingPunct="1">
              <a:buFont typeface="Wingdings" pitchFamily="2" charset="2"/>
              <a:buChar char="v"/>
              <a:defRPr/>
            </a:pPr>
            <a:endParaRPr lang="ar-EG" b="1" dirty="0" smtClean="0">
              <a:solidFill>
                <a:srgbClr val="000000"/>
              </a:solidFill>
              <a:effectLst/>
            </a:endParaRPr>
          </a:p>
          <a:p>
            <a:pPr algn="justLow" rtl="1" eaLnBrk="1" hangingPunct="1">
              <a:buFont typeface="Wingdings" pitchFamily="2" charset="2"/>
              <a:buChar char="v"/>
              <a:defRPr/>
            </a:pPr>
            <a:endParaRPr lang="ar-EG" b="1" dirty="0" smtClean="0">
              <a:solidFill>
                <a:srgbClr val="000000"/>
              </a:solidFill>
              <a:effectLst/>
            </a:endParaRPr>
          </a:p>
          <a:p>
            <a:pPr algn="ctr" eaLnBrk="1" hangingPunct="1">
              <a:buFont typeface="Wingdings" pitchFamily="2" charset="2"/>
              <a:buNone/>
              <a:defRPr/>
            </a:pPr>
            <a:r>
              <a:rPr lang="ar-SA" sz="4000" b="1" dirty="0" smtClean="0">
                <a:solidFill>
                  <a:srgbClr val="000000"/>
                </a:solidFill>
                <a:effectLst/>
              </a:rPr>
              <a:t>.</a:t>
            </a:r>
            <a:r>
              <a:rPr lang="ar-EG" sz="4000" b="1" dirty="0" smtClean="0">
                <a:solidFill>
                  <a:srgbClr val="000000"/>
                </a:solidFill>
                <a:effectLst/>
              </a:rPr>
              <a:t> </a:t>
            </a:r>
            <a:endParaRPr lang="en-US" sz="4000" b="1" dirty="0" smtClean="0">
              <a:solidFill>
                <a:srgbClr val="000000"/>
              </a:solidFill>
              <a:effectLst/>
            </a:endParaRPr>
          </a:p>
        </p:txBody>
      </p:sp>
      <p:sp>
        <p:nvSpPr>
          <p:cNvPr id="5" name="Rectangle 2"/>
          <p:cNvSpPr txBox="1">
            <a:spLocks noChangeArrowheads="1"/>
          </p:cNvSpPr>
          <p:nvPr/>
        </p:nvSpPr>
        <p:spPr bwMode="auto">
          <a:xfrm>
            <a:off x="1547664" y="332656"/>
            <a:ext cx="5034136"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a:lstStyle>
          <a:p>
            <a:pPr eaLnBrk="1" hangingPunct="1">
              <a:defRPr/>
            </a:pPr>
            <a:r>
              <a:rPr lang="ar-EG" b="1" dirty="0">
                <a:solidFill>
                  <a:srgbClr val="000000"/>
                </a:solidFill>
                <a:effectLst>
                  <a:outerShdw blurRad="38100" dist="38100" dir="2700000" algn="tl">
                    <a:srgbClr val="000000">
                      <a:alpha val="43137"/>
                    </a:srgbClr>
                  </a:outerShdw>
                </a:effectLst>
                <a:cs typeface="FS_Nice" pitchFamily="2" charset="-78"/>
              </a:rPr>
              <a:t>السيطرة</a:t>
            </a:r>
            <a:r>
              <a:rPr lang="ar-EG" b="1" kern="1200" dirty="0" smtClean="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على مملكة مقدونيا</a:t>
            </a:r>
            <a:endParaRPr lang="en-US" b="1" dirty="0">
              <a:solidFill>
                <a:srgbClr val="000000"/>
              </a:solidFill>
              <a:effectLst>
                <a:outerShdw blurRad="38100" dist="38100" dir="2700000" algn="tl">
                  <a:srgbClr val="000000">
                    <a:alpha val="43137"/>
                  </a:srgbClr>
                </a:outerShdw>
              </a:effectLst>
              <a:cs typeface="FS_Nice" pitchFamily="2" charset="-78"/>
            </a:endParaRPr>
          </a:p>
        </p:txBody>
      </p:sp>
    </p:spTree>
    <p:extLst>
      <p:ext uri="{BB962C8B-B14F-4D97-AF65-F5344CB8AC3E}">
        <p14:creationId xmlns:p14="http://schemas.microsoft.com/office/powerpoint/2010/main" val="3688787276"/>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064732" y="1268760"/>
            <a:ext cx="4395700" cy="504056"/>
          </a:xfrm>
        </p:spPr>
        <p:txBody>
          <a:bodyPr/>
          <a:lstStyle/>
          <a:p>
            <a:pPr eaLnBrk="1" hangingPunct="1">
              <a:defRPr/>
            </a:pPr>
            <a:r>
              <a:rPr lang="ar-EG" sz="2800" b="1" kern="1200" dirty="0">
                <a:solidFill>
                  <a:srgbClr val="000000"/>
                </a:solidFill>
                <a:effectLst/>
                <a:latin typeface="+mn-lt"/>
                <a:ea typeface="+mn-ea"/>
              </a:rPr>
              <a:t>الحرب المقدونية الثالثة</a:t>
            </a:r>
            <a:endParaRPr lang="en-US" sz="2800" b="1" kern="1200" dirty="0">
              <a:solidFill>
                <a:srgbClr val="000000"/>
              </a:solidFill>
              <a:effectLst/>
              <a:latin typeface="+mn-lt"/>
              <a:ea typeface="+mn-ea"/>
            </a:endParaRPr>
          </a:p>
        </p:txBody>
      </p:sp>
      <p:sp>
        <p:nvSpPr>
          <p:cNvPr id="81923" name="Rectangle 3"/>
          <p:cNvSpPr>
            <a:spLocks noGrp="1" noChangeArrowheads="1"/>
          </p:cNvSpPr>
          <p:nvPr>
            <p:ph type="body" idx="1"/>
          </p:nvPr>
        </p:nvSpPr>
        <p:spPr>
          <a:xfrm>
            <a:off x="683568" y="1844824"/>
            <a:ext cx="7416824" cy="3911352"/>
          </a:xfrm>
        </p:spPr>
        <p:txBody>
          <a:bodyPr/>
          <a:lstStyle/>
          <a:p>
            <a:pPr algn="justLow" rtl="1" eaLnBrk="1" hangingPunct="1">
              <a:buClrTx/>
              <a:buFont typeface="Wingdings" pitchFamily="2" charset="2"/>
              <a:buChar char="v"/>
              <a:defRPr/>
            </a:pPr>
            <a:r>
              <a:rPr lang="ar-EG" sz="2400" b="1" dirty="0">
                <a:solidFill>
                  <a:srgbClr val="000000"/>
                </a:solidFill>
                <a:effectLst/>
              </a:rPr>
              <a:t>توفى فيليب الخامس وخلفه ابنه بيرسيوس </a:t>
            </a:r>
            <a:r>
              <a:rPr lang="en-US" sz="2400" b="1" dirty="0">
                <a:solidFill>
                  <a:srgbClr val="000000"/>
                </a:solidFill>
                <a:effectLst/>
              </a:rPr>
              <a:t>Perseus</a:t>
            </a:r>
            <a:r>
              <a:rPr lang="ar-EG" sz="2400" b="1" dirty="0">
                <a:solidFill>
                  <a:srgbClr val="000000"/>
                </a:solidFill>
                <a:effectLst/>
              </a:rPr>
              <a:t> الذي واصل تصميمه على جعل مقدونيا مستقلة ولا تتلقى أي إملاءات خارجية من روما. وبذل بيرسيوس ما في وسعه من جهود لتنمية موارد مملكته، وتنظيم وتعزيز جيشه. حتى أن المدن اليونانية بدأت تنظر إليه باعتباره حاميها ضد التعدي الروماني. ولكن سرعان ما جاء الوقت الذي أصبح فيه مجبراً على الرد على سلوكه المتعجرف. وأصبح لدى الرومان قناعة بخطر برنامج بيرسيوس الطموح، فدخلوا في حرب جديدة ضد مقدونيا</a:t>
            </a:r>
            <a:r>
              <a:rPr lang="ar-EG" sz="2400" b="1" dirty="0" smtClean="0">
                <a:solidFill>
                  <a:srgbClr val="000000"/>
                </a:solidFill>
                <a:effectLst/>
              </a:rPr>
              <a:t>.</a:t>
            </a:r>
            <a:endParaRPr lang="ar-EG" sz="2400" b="1" dirty="0">
              <a:solidFill>
                <a:srgbClr val="000000"/>
              </a:solidFill>
              <a:effectLst/>
            </a:endParaRPr>
          </a:p>
        </p:txBody>
      </p:sp>
      <p:sp>
        <p:nvSpPr>
          <p:cNvPr id="6" name="Rectangle 2"/>
          <p:cNvSpPr txBox="1">
            <a:spLocks noChangeArrowheads="1"/>
          </p:cNvSpPr>
          <p:nvPr/>
        </p:nvSpPr>
        <p:spPr bwMode="auto">
          <a:xfrm>
            <a:off x="1547664" y="332656"/>
            <a:ext cx="5034136"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ahom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Arabic)" charset="0"/>
              </a:defRPr>
            </a:lvl9pPr>
          </a:lstStyle>
          <a:p>
            <a:pPr eaLnBrk="1" hangingPunct="1">
              <a:defRPr/>
            </a:pPr>
            <a:r>
              <a:rPr lang="ar-EG" b="1" dirty="0">
                <a:solidFill>
                  <a:srgbClr val="000000"/>
                </a:solidFill>
                <a:effectLst>
                  <a:outerShdw blurRad="38100" dist="38100" dir="2700000" algn="tl">
                    <a:srgbClr val="000000">
                      <a:alpha val="43137"/>
                    </a:srgbClr>
                  </a:outerShdw>
                </a:effectLst>
                <a:cs typeface="FS_Nice" pitchFamily="2" charset="-78"/>
              </a:rPr>
              <a:t>السيطرة</a:t>
            </a:r>
            <a:r>
              <a:rPr lang="ar-EG" sz="3600" b="1" kern="1200" dirty="0" smtClean="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على</a:t>
            </a:r>
            <a:r>
              <a:rPr lang="ar-EG" sz="3600" b="1" kern="1200" dirty="0" smtClean="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مملكة</a:t>
            </a:r>
            <a:r>
              <a:rPr lang="ar-EG" sz="3600" b="1" kern="1200" dirty="0" smtClean="0">
                <a:solidFill>
                  <a:srgbClr val="000000"/>
                </a:solidFill>
                <a:effectLst/>
                <a:latin typeface="Simplified Arabic" pitchFamily="18" charset="-78"/>
                <a:cs typeface="Simplified Arabic" pitchFamily="18" charset="-78"/>
              </a:rPr>
              <a:t> </a:t>
            </a:r>
            <a:r>
              <a:rPr lang="ar-EG" b="1" dirty="0">
                <a:solidFill>
                  <a:srgbClr val="000000"/>
                </a:solidFill>
                <a:effectLst>
                  <a:outerShdw blurRad="38100" dist="38100" dir="2700000" algn="tl">
                    <a:srgbClr val="000000">
                      <a:alpha val="43137"/>
                    </a:srgbClr>
                  </a:outerShdw>
                </a:effectLst>
                <a:cs typeface="FS_Nice" pitchFamily="2" charset="-78"/>
              </a:rPr>
              <a:t>مقدونيا</a:t>
            </a:r>
            <a:endParaRPr lang="en-US" b="1" dirty="0">
              <a:solidFill>
                <a:srgbClr val="000000"/>
              </a:solidFill>
              <a:effectLst>
                <a:outerShdw blurRad="38100" dist="38100" dir="2700000" algn="tl">
                  <a:srgbClr val="000000">
                    <a:alpha val="43137"/>
                  </a:srgbClr>
                </a:outerShdw>
              </a:effectLst>
              <a:cs typeface="FS_Nice" pitchFamily="2" charset="-78"/>
            </a:endParaRPr>
          </a:p>
        </p:txBody>
      </p:sp>
    </p:spTree>
    <p:extLst>
      <p:ext uri="{BB962C8B-B14F-4D97-AF65-F5344CB8AC3E}">
        <p14:creationId xmlns:p14="http://schemas.microsoft.com/office/powerpoint/2010/main" val="3688787276"/>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743200" y="152400"/>
            <a:ext cx="3810000" cy="762000"/>
          </a:xfrm>
        </p:spPr>
        <p:txBody>
          <a:bodyPr/>
          <a:lstStyle/>
          <a:p>
            <a:pPr eaLnBrk="1" hangingPunct="1">
              <a:defRPr/>
            </a:pPr>
            <a:r>
              <a:rPr lang="ar-EG" b="1" kern="1200" dirty="0">
                <a:solidFill>
                  <a:srgbClr val="000000"/>
                </a:solidFill>
                <a:effectLst>
                  <a:outerShdw blurRad="38100" dist="38100" dir="2700000" algn="tl">
                    <a:srgbClr val="000000">
                      <a:alpha val="43137"/>
                    </a:srgbClr>
                  </a:outerShdw>
                </a:effectLst>
                <a:cs typeface="FS_Nice" pitchFamily="2" charset="-78"/>
              </a:rPr>
              <a:t>السيطرة على مملكة مقدونيا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81923" name="Rectangle 3"/>
          <p:cNvSpPr>
            <a:spLocks noGrp="1" noChangeArrowheads="1"/>
          </p:cNvSpPr>
          <p:nvPr>
            <p:ph type="body" idx="1"/>
          </p:nvPr>
        </p:nvSpPr>
        <p:spPr>
          <a:xfrm>
            <a:off x="952500" y="1856536"/>
            <a:ext cx="7239000" cy="4343400"/>
          </a:xfrm>
        </p:spPr>
        <p:txBody>
          <a:bodyPr/>
          <a:lstStyle/>
          <a:p>
            <a:pPr algn="justLow" rtl="1" eaLnBrk="1" hangingPunct="1">
              <a:buClrTx/>
              <a:buFont typeface="Wingdings" pitchFamily="2" charset="2"/>
              <a:buChar char="v"/>
              <a:defRPr/>
            </a:pPr>
            <a:r>
              <a:rPr lang="ar-EG" sz="2400" b="1" dirty="0" smtClean="0">
                <a:solidFill>
                  <a:srgbClr val="000000"/>
                </a:solidFill>
                <a:effectLst/>
              </a:rPr>
              <a:t>وبعد </a:t>
            </a:r>
            <a:r>
              <a:rPr lang="ar-EG" sz="2400" b="1" dirty="0">
                <a:solidFill>
                  <a:srgbClr val="000000"/>
                </a:solidFill>
                <a:effectLst/>
              </a:rPr>
              <a:t>إرسال ثلاث حملات فاشلة، وضع الرومان أخيراً على رأس جيشهم القائد المحنك إيميليوس باولوس </a:t>
            </a:r>
            <a:r>
              <a:rPr lang="en-US" sz="2400" b="1" dirty="0" err="1">
                <a:solidFill>
                  <a:srgbClr val="000000"/>
                </a:solidFill>
                <a:effectLst/>
              </a:rPr>
              <a:t>Aemilius</a:t>
            </a:r>
            <a:r>
              <a:rPr lang="en-US" sz="2400" b="1" dirty="0">
                <a:solidFill>
                  <a:srgbClr val="000000"/>
                </a:solidFill>
                <a:effectLst/>
              </a:rPr>
              <a:t> </a:t>
            </a:r>
            <a:r>
              <a:rPr lang="en-US" sz="2400" b="1" dirty="0" err="1">
                <a:solidFill>
                  <a:srgbClr val="000000"/>
                </a:solidFill>
                <a:effectLst/>
              </a:rPr>
              <a:t>Paullus</a:t>
            </a:r>
            <a:r>
              <a:rPr lang="ar-EG" sz="2400" b="1" dirty="0">
                <a:solidFill>
                  <a:srgbClr val="000000"/>
                </a:solidFill>
                <a:effectLst/>
              </a:rPr>
              <a:t>، وهو ابن القنصل الذي قُتل في كاناي. وإلتقى الجيشان بالقرب من بيدنا </a:t>
            </a:r>
            <a:r>
              <a:rPr lang="en-US" sz="2400" b="1" dirty="0" err="1">
                <a:solidFill>
                  <a:srgbClr val="000000"/>
                </a:solidFill>
                <a:effectLst/>
              </a:rPr>
              <a:t>Pydna</a:t>
            </a:r>
            <a:r>
              <a:rPr lang="ar-EG" sz="2400" b="1" dirty="0">
                <a:solidFill>
                  <a:srgbClr val="000000"/>
                </a:solidFill>
                <a:effectLst/>
              </a:rPr>
              <a:t>، وحلت ببيرسيوس هزيمة </a:t>
            </a:r>
            <a:r>
              <a:rPr lang="ar-EG" sz="2400" b="1" dirty="0" smtClean="0">
                <a:solidFill>
                  <a:srgbClr val="000000"/>
                </a:solidFill>
                <a:effectLst/>
              </a:rPr>
              <a:t>ساحقة.</a:t>
            </a:r>
          </a:p>
          <a:p>
            <a:pPr algn="justLow" rtl="1" eaLnBrk="1" hangingPunct="1">
              <a:buClrTx/>
              <a:buFont typeface="Wingdings" pitchFamily="2" charset="2"/>
              <a:buChar char="v"/>
              <a:defRPr/>
            </a:pPr>
            <a:r>
              <a:rPr lang="ar-EG" sz="2400" b="1" dirty="0" smtClean="0">
                <a:solidFill>
                  <a:srgbClr val="000000"/>
                </a:solidFill>
                <a:effectLst/>
              </a:rPr>
              <a:t>وقسم الرومان مقدونيا </a:t>
            </a:r>
            <a:r>
              <a:rPr lang="ar-EG" sz="2400" b="1" dirty="0">
                <a:solidFill>
                  <a:srgbClr val="000000"/>
                </a:solidFill>
                <a:effectLst/>
              </a:rPr>
              <a:t>إلى أربع جمهوريات مختلفة، وكان ينبغي فصلها تماماً عن بعضها البعض وهذا ما حدث بالفعل، ولكن كل منها كانت تعتمد على روما.</a:t>
            </a:r>
          </a:p>
          <a:p>
            <a:pPr algn="justLow" rtl="1" eaLnBrk="1" hangingPunct="1">
              <a:buFont typeface="Wingdings" pitchFamily="2" charset="2"/>
              <a:buChar char="v"/>
              <a:defRPr/>
            </a:pPr>
            <a:endParaRPr lang="ar-EG" sz="2400" b="1" dirty="0" smtClean="0">
              <a:solidFill>
                <a:srgbClr val="000000"/>
              </a:solidFill>
              <a:effectLst/>
            </a:endParaRPr>
          </a:p>
          <a:p>
            <a:pPr algn="justLow" rtl="1" eaLnBrk="1" hangingPunct="1">
              <a:buFont typeface="Wingdings" pitchFamily="2" charset="2"/>
              <a:buChar char="v"/>
              <a:defRPr/>
            </a:pPr>
            <a:endParaRPr lang="ar-EG" sz="2400" b="1" dirty="0" smtClean="0">
              <a:solidFill>
                <a:srgbClr val="000000"/>
              </a:solidFill>
              <a:effectLst/>
            </a:endParaRPr>
          </a:p>
          <a:p>
            <a:pPr algn="ctr" eaLnBrk="1" hangingPunct="1">
              <a:buFont typeface="Wingdings" pitchFamily="2" charset="2"/>
              <a:buNone/>
              <a:defRPr/>
            </a:pPr>
            <a:r>
              <a:rPr lang="ar-SA" sz="3600" b="1" dirty="0" smtClean="0">
                <a:solidFill>
                  <a:srgbClr val="000000"/>
                </a:solidFill>
                <a:effectLst/>
              </a:rPr>
              <a:t>.</a:t>
            </a:r>
            <a:r>
              <a:rPr lang="ar-EG" sz="3600" b="1" dirty="0" smtClean="0">
                <a:solidFill>
                  <a:srgbClr val="000000"/>
                </a:solidFill>
                <a:effectLst/>
              </a:rPr>
              <a:t> </a:t>
            </a:r>
            <a:endParaRPr lang="en-US" sz="3600" b="1" dirty="0" smtClean="0">
              <a:solidFill>
                <a:srgbClr val="000000"/>
              </a:solidFill>
              <a:effectLst/>
            </a:endParaRPr>
          </a:p>
        </p:txBody>
      </p:sp>
      <p:sp>
        <p:nvSpPr>
          <p:cNvPr id="2" name="Rectangle 1"/>
          <p:cNvSpPr/>
          <p:nvPr/>
        </p:nvSpPr>
        <p:spPr>
          <a:xfrm>
            <a:off x="2843808" y="1196752"/>
            <a:ext cx="5012125" cy="523220"/>
          </a:xfrm>
          <a:prstGeom prst="rect">
            <a:avLst/>
          </a:prstGeom>
        </p:spPr>
        <p:txBody>
          <a:bodyPr wrap="square">
            <a:spAutoFit/>
          </a:bodyPr>
          <a:lstStyle/>
          <a:p>
            <a:r>
              <a:rPr lang="ar-EG" sz="2800" b="1" dirty="0">
                <a:solidFill>
                  <a:srgbClr val="000000"/>
                </a:solidFill>
                <a:latin typeface="+mn-lt"/>
                <a:cs typeface="Tahoma" pitchFamily="34" charset="0"/>
              </a:rPr>
              <a:t>تابع الحرب المقدونية الثالثة</a:t>
            </a:r>
            <a:endParaRPr lang="en-US" sz="2800" b="1" dirty="0">
              <a:solidFill>
                <a:srgbClr val="000000"/>
              </a:solidFill>
              <a:latin typeface="+mn-lt"/>
              <a:cs typeface="Tahoma" pitchFamily="34" charset="0"/>
            </a:endParaRPr>
          </a:p>
        </p:txBody>
      </p:sp>
    </p:spTree>
    <p:extLst>
      <p:ext uri="{BB962C8B-B14F-4D97-AF65-F5344CB8AC3E}">
        <p14:creationId xmlns:p14="http://schemas.microsoft.com/office/powerpoint/2010/main" val="3501220847"/>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kern="1200" dirty="0">
                <a:solidFill>
                  <a:srgbClr val="000000"/>
                </a:solidFill>
                <a:effectLst>
                  <a:outerShdw blurRad="38100" dist="38100" dir="2700000" algn="tl">
                    <a:srgbClr val="000000">
                      <a:alpha val="43137"/>
                    </a:srgbClr>
                  </a:outerShdw>
                </a:effectLst>
                <a:cs typeface="FS_Nice" pitchFamily="2" charset="-78"/>
              </a:rPr>
              <a:t>السيطرة على مملكة مقدونيا</a:t>
            </a:r>
            <a:endParaRPr lang="en-US" b="1" kern="1200" dirty="0">
              <a:solidFill>
                <a:srgbClr val="000000"/>
              </a:solidFill>
              <a:effectLst>
                <a:outerShdw blurRad="38100" dist="38100" dir="2700000" algn="tl">
                  <a:srgbClr val="000000">
                    <a:alpha val="43137"/>
                  </a:srgbClr>
                </a:outerShdw>
              </a:effectLst>
              <a:cs typeface="FS_Nice" pitchFamily="2" charset="-78"/>
            </a:endParaRPr>
          </a:p>
        </p:txBody>
      </p:sp>
      <p:sp>
        <p:nvSpPr>
          <p:cNvPr id="3" name="Content Placeholder 2"/>
          <p:cNvSpPr>
            <a:spLocks noGrp="1"/>
          </p:cNvSpPr>
          <p:nvPr>
            <p:ph idx="1"/>
          </p:nvPr>
        </p:nvSpPr>
        <p:spPr/>
        <p:txBody>
          <a:bodyPr/>
          <a:lstStyle/>
          <a:p>
            <a:pPr algn="justLow" rtl="1">
              <a:buClrTx/>
              <a:buFont typeface="Wingdings" pitchFamily="2" charset="2"/>
              <a:buChar char="v"/>
            </a:pPr>
            <a:r>
              <a:rPr lang="ar-EG" sz="2400" b="1" dirty="0">
                <a:solidFill>
                  <a:srgbClr val="000000"/>
                </a:solidFill>
                <a:effectLst/>
              </a:rPr>
              <a:t>وفي وقت لاحق ألغى الرومان التقسيمات القديمة التي قسمت إليها المملكة، وأصبحت كل مدينة أو جماعة مسؤولة مسئولية مباشرة أمام الحاكم المُرسل من روما. وبهذا التنظيم الجديد، أصبحت مقدونيا ولاية رومانية. وسمحت روما للمدن اليونانية بأن تبقى حرة إسمياً، ولكنها قامت بتفكيك التحالفات السياسية، وأصبحت كل مدينة على صلة مباشرة مع روما من خلال حاكم مقدونيا. وأصبحت بلاد اليونان بعد ذلك ولاية منفصلة، تحت اسم آخايا.</a:t>
            </a:r>
            <a:endParaRPr lang="en-US" sz="2400" b="1" dirty="0">
              <a:solidFill>
                <a:srgbClr val="000000"/>
              </a:solidFill>
              <a:effectLst/>
            </a:endParaRPr>
          </a:p>
          <a:p>
            <a:endParaRPr lang="en-US" sz="2800" b="1" dirty="0">
              <a:solidFill>
                <a:srgbClr val="000000"/>
              </a:solidFill>
              <a:effectLst/>
            </a:endParaRPr>
          </a:p>
        </p:txBody>
      </p:sp>
    </p:spTree>
    <p:extLst>
      <p:ext uri="{BB962C8B-B14F-4D97-AF65-F5344CB8AC3E}">
        <p14:creationId xmlns:p14="http://schemas.microsoft.com/office/powerpoint/2010/main" val="1214607901"/>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تصميم افتراضي">
  <a:themeElements>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تصميم افتراضي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Times New Roman (Arabic)"/>
      </a:majorFont>
      <a:minorFont>
        <a:latin typeface="Tahoma"/>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Times New Roman (Arabic)"/>
      </a:majorFont>
      <a:minorFont>
        <a:latin typeface="Tahoma"/>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Times New Roman (Arabic)"/>
      </a:majorFont>
      <a:minorFont>
        <a:latin typeface="Tahoma"/>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1140</Words>
  <Application>Microsoft Office PowerPoint</Application>
  <PresentationFormat>On-screen Show (4:3)</PresentationFormat>
  <Paragraphs>95</Paragraphs>
  <Slides>25</Slides>
  <Notes>8</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تصميم افتراضي</vt:lpstr>
      <vt:lpstr>Textured</vt:lpstr>
      <vt:lpstr>1_Textured</vt:lpstr>
      <vt:lpstr>2_Textured</vt:lpstr>
      <vt:lpstr>سوف نتعرف في هذه المحاضرات على</vt:lpstr>
      <vt:lpstr>أهداف المحاضرة</vt:lpstr>
      <vt:lpstr>السيطرة على مملكة مقدونيا</vt:lpstr>
      <vt:lpstr>السيطرة على مملكة مقدونيا</vt:lpstr>
      <vt:lpstr>السيطرة على مملكة مقدونيا</vt:lpstr>
      <vt:lpstr> تابع الحروب المقدونية الأولى والثانية </vt:lpstr>
      <vt:lpstr>الحرب المقدونية الثالثة</vt:lpstr>
      <vt:lpstr>السيطرة على مملكة مقدونيا</vt:lpstr>
      <vt:lpstr>السيطرة على مملكة مقدونيا</vt:lpstr>
      <vt:lpstr>السيطرة على مملكة سوريا</vt:lpstr>
      <vt:lpstr>تابع السيطرة على مملكة سوريا</vt:lpstr>
      <vt:lpstr>تابع السيطرة على مملكة سوريا</vt:lpstr>
      <vt:lpstr>تابع السيطرة على مملكة سوريا</vt:lpstr>
      <vt:lpstr>تابع السيطرة على مملكة سوريا</vt:lpstr>
      <vt:lpstr>تابع السيطرة على مملكة سوريا</vt:lpstr>
      <vt:lpstr>السيطرة على مصر</vt:lpstr>
      <vt:lpstr>PowerPoint Presentation</vt:lpstr>
      <vt:lpstr>PowerPoint Presentation</vt:lpstr>
      <vt:lpstr>السيطرة على مصر</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classic</dc:creator>
  <cp:lastModifiedBy>M</cp:lastModifiedBy>
  <cp:revision>282</cp:revision>
  <dcterms:created xsi:type="dcterms:W3CDTF">2008-02-24T18:27:54Z</dcterms:created>
  <dcterms:modified xsi:type="dcterms:W3CDTF">2020-11-22T09:55:19Z</dcterms:modified>
</cp:coreProperties>
</file>